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aveSubsetFonts="1">
  <p:sldMasterIdLst>
    <p:sldMasterId id="2147483696" r:id="rId1"/>
  </p:sldMasterIdLst>
  <p:notesMasterIdLst>
    <p:notesMasterId r:id="rId28"/>
  </p:notesMasterIdLst>
  <p:handoutMasterIdLst>
    <p:handoutMasterId r:id="rId29"/>
  </p:handoutMasterIdLst>
  <p:sldIdLst>
    <p:sldId id="256" r:id="rId2"/>
    <p:sldId id="260" r:id="rId3"/>
    <p:sldId id="261" r:id="rId4"/>
    <p:sldId id="262" r:id="rId5"/>
    <p:sldId id="376" r:id="rId6"/>
    <p:sldId id="257" r:id="rId7"/>
    <p:sldId id="346" r:id="rId8"/>
    <p:sldId id="348" r:id="rId9"/>
    <p:sldId id="377" r:id="rId10"/>
    <p:sldId id="363" r:id="rId11"/>
    <p:sldId id="364" r:id="rId12"/>
    <p:sldId id="365" r:id="rId13"/>
    <p:sldId id="366" r:id="rId14"/>
    <p:sldId id="353" r:id="rId15"/>
    <p:sldId id="367" r:id="rId16"/>
    <p:sldId id="368" r:id="rId17"/>
    <p:sldId id="369" r:id="rId18"/>
    <p:sldId id="370" r:id="rId19"/>
    <p:sldId id="371" r:id="rId20"/>
    <p:sldId id="372" r:id="rId21"/>
    <p:sldId id="373" r:id="rId22"/>
    <p:sldId id="374" r:id="rId23"/>
    <p:sldId id="375" r:id="rId24"/>
    <p:sldId id="282" r:id="rId25"/>
    <p:sldId id="280" r:id="rId26"/>
    <p:sldId id="279" r:id="rId2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modifyVerifier cryptProviderType="rsaFull" cryptAlgorithmClass="hash" cryptAlgorithmType="typeAny" cryptAlgorithmSid="4" spinCount="100000" saltData="uwh6aSrYqcBSSma5Z4VWYw==" hashData="sKrPKNrEwSKBpZG3xyKQaiSVMSw="/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D9C36"/>
    <a:srgbClr val="DCE6F2"/>
    <a:srgbClr val="8EB4E3"/>
    <a:srgbClr val="002060"/>
    <a:srgbClr val="00201F"/>
    <a:srgbClr val="00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/>
    <p:restoredTop sz="94705"/>
  </p:normalViewPr>
  <p:slideViewPr>
    <p:cSldViewPr>
      <p:cViewPr>
        <p:scale>
          <a:sx n="85" d="100"/>
          <a:sy n="85" d="100"/>
        </p:scale>
        <p:origin x="-1122" y="-13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9038853-7F4A-CF40-8C7A-A75DA88950EE}" type="doc">
      <dgm:prSet loTypeId="urn:microsoft.com/office/officeart/2005/8/layout/radial1" loCatId="" qsTypeId="urn:microsoft.com/office/officeart/2005/8/quickstyle/simple4" qsCatId="simple" csTypeId="urn:microsoft.com/office/officeart/2005/8/colors/colorful4" csCatId="colorful" phldr="1"/>
      <dgm:spPr/>
      <dgm:t>
        <a:bodyPr/>
        <a:lstStyle/>
        <a:p>
          <a:endParaRPr lang="en-US"/>
        </a:p>
      </dgm:t>
    </dgm:pt>
    <dgm:pt modelId="{88541DD7-7603-5B4F-BD98-E9289727C031}">
      <dgm:prSet phldrT="[Text]" custT="1"/>
      <dgm:spPr>
        <a:solidFill>
          <a:srgbClr val="002060"/>
        </a:solidFill>
      </dgm:spPr>
      <dgm:t>
        <a:bodyPr/>
        <a:lstStyle/>
        <a:p>
          <a:r>
            <a:rPr lang="en-US" sz="1800" dirty="0">
              <a:latin typeface="Century Gothic"/>
              <a:cs typeface="Century Gothic"/>
            </a:rPr>
            <a:t>Host Country</a:t>
          </a:r>
        </a:p>
      </dgm:t>
    </dgm:pt>
    <dgm:pt modelId="{842C703E-AFFC-9742-819B-4C4D93062310}" type="parTrans" cxnId="{A16ED86F-EC5D-5740-B438-BEAF368A1022}">
      <dgm:prSet/>
      <dgm:spPr/>
      <dgm:t>
        <a:bodyPr/>
        <a:lstStyle/>
        <a:p>
          <a:endParaRPr lang="en-US"/>
        </a:p>
      </dgm:t>
    </dgm:pt>
    <dgm:pt modelId="{B45B04A5-1C92-2646-8B90-2615A6079B69}" type="sibTrans" cxnId="{A16ED86F-EC5D-5740-B438-BEAF368A1022}">
      <dgm:prSet/>
      <dgm:spPr/>
      <dgm:t>
        <a:bodyPr/>
        <a:lstStyle/>
        <a:p>
          <a:endParaRPr lang="en-US"/>
        </a:p>
      </dgm:t>
    </dgm:pt>
    <dgm:pt modelId="{7ABD3DD5-1FCD-414F-85FF-9AF32F6B5705}">
      <dgm:prSet phldrT="[Text]" custT="1"/>
      <dgm:spPr>
        <a:solidFill>
          <a:srgbClr val="8D9C36"/>
        </a:solidFill>
      </dgm:spPr>
      <dgm:t>
        <a:bodyPr/>
        <a:lstStyle/>
        <a:p>
          <a:r>
            <a:rPr lang="en-US" sz="1400" dirty="0">
              <a:latin typeface="Century Gothic"/>
              <a:cs typeface="Century Gothic"/>
            </a:rPr>
            <a:t>Political Factors</a:t>
          </a:r>
        </a:p>
      </dgm:t>
    </dgm:pt>
    <dgm:pt modelId="{B07AADE0-E661-5D44-A980-A0BDAD710404}" type="parTrans" cxnId="{0F07C763-6434-CD48-BD0C-AA0AB7314537}">
      <dgm:prSet/>
      <dgm:spPr>
        <a:ln>
          <a:solidFill>
            <a:srgbClr val="002060"/>
          </a:solidFill>
        </a:ln>
      </dgm:spPr>
      <dgm:t>
        <a:bodyPr/>
        <a:lstStyle/>
        <a:p>
          <a:endParaRPr lang="en-US"/>
        </a:p>
      </dgm:t>
    </dgm:pt>
    <dgm:pt modelId="{F3B90D75-6419-8742-B2C0-AA6A851565C2}" type="sibTrans" cxnId="{0F07C763-6434-CD48-BD0C-AA0AB7314537}">
      <dgm:prSet/>
      <dgm:spPr/>
      <dgm:t>
        <a:bodyPr/>
        <a:lstStyle/>
        <a:p>
          <a:endParaRPr lang="en-US"/>
        </a:p>
      </dgm:t>
    </dgm:pt>
    <dgm:pt modelId="{2E2FE4C9-76A1-AE4A-9143-A5822DCF9F6B}">
      <dgm:prSet phldrT="[Text]" custT="1"/>
      <dgm:spPr>
        <a:solidFill>
          <a:srgbClr val="8D9C36"/>
        </a:solidFill>
      </dgm:spPr>
      <dgm:t>
        <a:bodyPr/>
        <a:lstStyle/>
        <a:p>
          <a:r>
            <a:rPr lang="en-US" sz="1400" dirty="0">
              <a:latin typeface="Century Gothic"/>
              <a:cs typeface="Century Gothic"/>
            </a:rPr>
            <a:t>Economic Factors</a:t>
          </a:r>
        </a:p>
      </dgm:t>
    </dgm:pt>
    <dgm:pt modelId="{1A0B90D7-6747-6B42-AF4B-BD2DD431075C}" type="parTrans" cxnId="{57049E0D-614E-FE49-93A1-6525AEC47ADC}">
      <dgm:prSet/>
      <dgm:spPr>
        <a:ln>
          <a:solidFill>
            <a:srgbClr val="002060"/>
          </a:solidFill>
        </a:ln>
      </dgm:spPr>
      <dgm:t>
        <a:bodyPr/>
        <a:lstStyle/>
        <a:p>
          <a:endParaRPr lang="en-US"/>
        </a:p>
      </dgm:t>
    </dgm:pt>
    <dgm:pt modelId="{BFCBA995-4F68-8143-89F7-35ACE6CC12F7}" type="sibTrans" cxnId="{57049E0D-614E-FE49-93A1-6525AEC47ADC}">
      <dgm:prSet/>
      <dgm:spPr/>
      <dgm:t>
        <a:bodyPr/>
        <a:lstStyle/>
        <a:p>
          <a:endParaRPr lang="en-US"/>
        </a:p>
      </dgm:t>
    </dgm:pt>
    <dgm:pt modelId="{DFDFDA10-C919-2B4E-B524-1471471B99F5}">
      <dgm:prSet phldrT="[Text]" custT="1"/>
      <dgm:spPr>
        <a:solidFill>
          <a:srgbClr val="8D9C36"/>
        </a:solidFill>
      </dgm:spPr>
      <dgm:t>
        <a:bodyPr/>
        <a:lstStyle/>
        <a:p>
          <a:r>
            <a:rPr lang="en-US" sz="1400" dirty="0">
              <a:latin typeface="Century Gothic"/>
              <a:cs typeface="Century Gothic"/>
            </a:rPr>
            <a:t>Cultural Factors</a:t>
          </a:r>
        </a:p>
      </dgm:t>
    </dgm:pt>
    <dgm:pt modelId="{F6C1BE17-8DF7-3E46-87C8-ADEE20C86425}" type="parTrans" cxnId="{6E20D2F9-CD68-E44A-B863-3190CE442ADF}">
      <dgm:prSet/>
      <dgm:spPr>
        <a:ln>
          <a:solidFill>
            <a:srgbClr val="002060"/>
          </a:solidFill>
        </a:ln>
      </dgm:spPr>
      <dgm:t>
        <a:bodyPr/>
        <a:lstStyle/>
        <a:p>
          <a:endParaRPr lang="en-US"/>
        </a:p>
      </dgm:t>
    </dgm:pt>
    <dgm:pt modelId="{93EE79DF-5C58-1448-98AB-48308607E703}" type="sibTrans" cxnId="{6E20D2F9-CD68-E44A-B863-3190CE442ADF}">
      <dgm:prSet/>
      <dgm:spPr/>
      <dgm:t>
        <a:bodyPr/>
        <a:lstStyle/>
        <a:p>
          <a:endParaRPr lang="en-US"/>
        </a:p>
      </dgm:t>
    </dgm:pt>
    <dgm:pt modelId="{13A59709-83EC-AA4E-B3AD-0DBF2A35A5C8}">
      <dgm:prSet phldrT="[Text]" custT="1"/>
      <dgm:spPr>
        <a:solidFill>
          <a:srgbClr val="8D9C36"/>
        </a:solidFill>
      </dgm:spPr>
      <dgm:t>
        <a:bodyPr/>
        <a:lstStyle/>
        <a:p>
          <a:r>
            <a:rPr lang="en-US" sz="1400" spc="-170" dirty="0">
              <a:latin typeface="Century Gothic"/>
              <a:cs typeface="Century Gothic"/>
            </a:rPr>
            <a:t>Environmental </a:t>
          </a:r>
          <a:r>
            <a:rPr lang="en-US" sz="1400" spc="0" dirty="0">
              <a:latin typeface="Century Gothic"/>
              <a:cs typeface="Century Gothic"/>
            </a:rPr>
            <a:t>Factors</a:t>
          </a:r>
        </a:p>
      </dgm:t>
    </dgm:pt>
    <dgm:pt modelId="{9D0198FF-118B-C346-83F3-EF27C5A1380E}" type="parTrans" cxnId="{69CA783E-57C9-FA48-AB66-BCBE7A4CFEAD}">
      <dgm:prSet/>
      <dgm:spPr>
        <a:ln>
          <a:solidFill>
            <a:srgbClr val="002060"/>
          </a:solidFill>
        </a:ln>
      </dgm:spPr>
      <dgm:t>
        <a:bodyPr/>
        <a:lstStyle/>
        <a:p>
          <a:endParaRPr lang="en-US"/>
        </a:p>
      </dgm:t>
    </dgm:pt>
    <dgm:pt modelId="{552EECBB-E931-C84F-996D-E8070F6DB195}" type="sibTrans" cxnId="{69CA783E-57C9-FA48-AB66-BCBE7A4CFEAD}">
      <dgm:prSet/>
      <dgm:spPr/>
      <dgm:t>
        <a:bodyPr/>
        <a:lstStyle/>
        <a:p>
          <a:endParaRPr lang="en-US"/>
        </a:p>
      </dgm:t>
    </dgm:pt>
    <dgm:pt modelId="{341FEE5A-9CDC-A94A-B947-B3F8165C94C9}" type="pres">
      <dgm:prSet presAssocID="{29038853-7F4A-CF40-8C7A-A75DA88950EE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7BEBD95A-4B56-3D47-AFF9-FE97E516E1D4}" type="pres">
      <dgm:prSet presAssocID="{88541DD7-7603-5B4F-BD98-E9289727C031}" presName="centerShape" presStyleLbl="node0" presStyleIdx="0" presStyleCnt="1" custScaleX="115324" custScaleY="115324"/>
      <dgm:spPr/>
      <dgm:t>
        <a:bodyPr/>
        <a:lstStyle/>
        <a:p>
          <a:endParaRPr lang="en-US"/>
        </a:p>
      </dgm:t>
    </dgm:pt>
    <dgm:pt modelId="{1476ADCD-061F-AD49-A026-C953110B0CC2}" type="pres">
      <dgm:prSet presAssocID="{B07AADE0-E661-5D44-A980-A0BDAD710404}" presName="Name9" presStyleLbl="parChTrans1D2" presStyleIdx="0" presStyleCnt="4"/>
      <dgm:spPr/>
      <dgm:t>
        <a:bodyPr/>
        <a:lstStyle/>
        <a:p>
          <a:endParaRPr lang="en-US"/>
        </a:p>
      </dgm:t>
    </dgm:pt>
    <dgm:pt modelId="{0058B3A8-FCD2-1D42-B652-1892773447BE}" type="pres">
      <dgm:prSet presAssocID="{B07AADE0-E661-5D44-A980-A0BDAD710404}" presName="connTx" presStyleLbl="parChTrans1D2" presStyleIdx="0" presStyleCnt="4"/>
      <dgm:spPr/>
      <dgm:t>
        <a:bodyPr/>
        <a:lstStyle/>
        <a:p>
          <a:endParaRPr lang="en-US"/>
        </a:p>
      </dgm:t>
    </dgm:pt>
    <dgm:pt modelId="{ADF106B1-015B-2D4D-9A0E-8D885EEBE681}" type="pres">
      <dgm:prSet presAssocID="{7ABD3DD5-1FCD-414F-85FF-9AF32F6B5705}" presName="node" presStyleLbl="node1" presStyleIdx="0" presStyleCnt="4" custScaleX="118986" custScaleY="11898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80AE842-FDED-5F40-AFED-E0FF78794F39}" type="pres">
      <dgm:prSet presAssocID="{1A0B90D7-6747-6B42-AF4B-BD2DD431075C}" presName="Name9" presStyleLbl="parChTrans1D2" presStyleIdx="1" presStyleCnt="4"/>
      <dgm:spPr/>
      <dgm:t>
        <a:bodyPr/>
        <a:lstStyle/>
        <a:p>
          <a:endParaRPr lang="en-US"/>
        </a:p>
      </dgm:t>
    </dgm:pt>
    <dgm:pt modelId="{8BB6DA68-951D-8C4B-8948-10EB44BC854E}" type="pres">
      <dgm:prSet presAssocID="{1A0B90D7-6747-6B42-AF4B-BD2DD431075C}" presName="connTx" presStyleLbl="parChTrans1D2" presStyleIdx="1" presStyleCnt="4"/>
      <dgm:spPr/>
      <dgm:t>
        <a:bodyPr/>
        <a:lstStyle/>
        <a:p>
          <a:endParaRPr lang="en-US"/>
        </a:p>
      </dgm:t>
    </dgm:pt>
    <dgm:pt modelId="{C38AA1C5-EAEE-F64B-866B-ED7769C27744}" type="pres">
      <dgm:prSet presAssocID="{2E2FE4C9-76A1-AE4A-9143-A5822DCF9F6B}" presName="node" presStyleLbl="node1" presStyleIdx="1" presStyleCnt="4" custScaleX="118986" custScaleY="11898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7AD4CEA-E36A-FF4E-9370-6D521BC9F9EC}" type="pres">
      <dgm:prSet presAssocID="{F6C1BE17-8DF7-3E46-87C8-ADEE20C86425}" presName="Name9" presStyleLbl="parChTrans1D2" presStyleIdx="2" presStyleCnt="4"/>
      <dgm:spPr/>
      <dgm:t>
        <a:bodyPr/>
        <a:lstStyle/>
        <a:p>
          <a:endParaRPr lang="en-US"/>
        </a:p>
      </dgm:t>
    </dgm:pt>
    <dgm:pt modelId="{BAB528BF-EA1B-1746-9E0C-9BFDEBCDE8BE}" type="pres">
      <dgm:prSet presAssocID="{F6C1BE17-8DF7-3E46-87C8-ADEE20C86425}" presName="connTx" presStyleLbl="parChTrans1D2" presStyleIdx="2" presStyleCnt="4"/>
      <dgm:spPr/>
      <dgm:t>
        <a:bodyPr/>
        <a:lstStyle/>
        <a:p>
          <a:endParaRPr lang="en-US"/>
        </a:p>
      </dgm:t>
    </dgm:pt>
    <dgm:pt modelId="{CDD61054-177E-834E-B1C1-B2AE173CD23D}" type="pres">
      <dgm:prSet presAssocID="{DFDFDA10-C919-2B4E-B524-1471471B99F5}" presName="node" presStyleLbl="node1" presStyleIdx="2" presStyleCnt="4" custScaleX="118986" custScaleY="11898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94D0DDD-05EB-A14F-902E-8484946A8B8B}" type="pres">
      <dgm:prSet presAssocID="{9D0198FF-118B-C346-83F3-EF27C5A1380E}" presName="Name9" presStyleLbl="parChTrans1D2" presStyleIdx="3" presStyleCnt="4"/>
      <dgm:spPr/>
      <dgm:t>
        <a:bodyPr/>
        <a:lstStyle/>
        <a:p>
          <a:endParaRPr lang="en-US"/>
        </a:p>
      </dgm:t>
    </dgm:pt>
    <dgm:pt modelId="{BE79C895-BDBD-0545-91A3-80B1F850DDB5}" type="pres">
      <dgm:prSet presAssocID="{9D0198FF-118B-C346-83F3-EF27C5A1380E}" presName="connTx" presStyleLbl="parChTrans1D2" presStyleIdx="3" presStyleCnt="4"/>
      <dgm:spPr/>
      <dgm:t>
        <a:bodyPr/>
        <a:lstStyle/>
        <a:p>
          <a:endParaRPr lang="en-US"/>
        </a:p>
      </dgm:t>
    </dgm:pt>
    <dgm:pt modelId="{5D208CA6-6D7A-C541-8C91-47B42434FFDA}" type="pres">
      <dgm:prSet presAssocID="{13A59709-83EC-AA4E-B3AD-0DBF2A35A5C8}" presName="node" presStyleLbl="node1" presStyleIdx="3" presStyleCnt="4" custScaleX="118986" custScaleY="11898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B7FC2EFA-53AE-554C-8B0D-B57EC53D981B}" type="presOf" srcId="{13A59709-83EC-AA4E-B3AD-0DBF2A35A5C8}" destId="{5D208CA6-6D7A-C541-8C91-47B42434FFDA}" srcOrd="0" destOrd="0" presId="urn:microsoft.com/office/officeart/2005/8/layout/radial1"/>
    <dgm:cxn modelId="{1EDA3E62-96BE-834E-88D9-A154859256DC}" type="presOf" srcId="{1A0B90D7-6747-6B42-AF4B-BD2DD431075C}" destId="{8BB6DA68-951D-8C4B-8948-10EB44BC854E}" srcOrd="1" destOrd="0" presId="urn:microsoft.com/office/officeart/2005/8/layout/radial1"/>
    <dgm:cxn modelId="{69CA783E-57C9-FA48-AB66-BCBE7A4CFEAD}" srcId="{88541DD7-7603-5B4F-BD98-E9289727C031}" destId="{13A59709-83EC-AA4E-B3AD-0DBF2A35A5C8}" srcOrd="3" destOrd="0" parTransId="{9D0198FF-118B-C346-83F3-EF27C5A1380E}" sibTransId="{552EECBB-E931-C84F-996D-E8070F6DB195}"/>
    <dgm:cxn modelId="{B7950D7D-1071-B84B-A8FF-D53BA29F5376}" type="presOf" srcId="{DFDFDA10-C919-2B4E-B524-1471471B99F5}" destId="{CDD61054-177E-834E-B1C1-B2AE173CD23D}" srcOrd="0" destOrd="0" presId="urn:microsoft.com/office/officeart/2005/8/layout/radial1"/>
    <dgm:cxn modelId="{D3327E9B-F293-F24C-AEDE-EAAE0784F4BA}" type="presOf" srcId="{9D0198FF-118B-C346-83F3-EF27C5A1380E}" destId="{BE79C895-BDBD-0545-91A3-80B1F850DDB5}" srcOrd="1" destOrd="0" presId="urn:microsoft.com/office/officeart/2005/8/layout/radial1"/>
    <dgm:cxn modelId="{57049E0D-614E-FE49-93A1-6525AEC47ADC}" srcId="{88541DD7-7603-5B4F-BD98-E9289727C031}" destId="{2E2FE4C9-76A1-AE4A-9143-A5822DCF9F6B}" srcOrd="1" destOrd="0" parTransId="{1A0B90D7-6747-6B42-AF4B-BD2DD431075C}" sibTransId="{BFCBA995-4F68-8143-89F7-35ACE6CC12F7}"/>
    <dgm:cxn modelId="{97218F26-214C-6247-B266-3FA5D823F3A2}" type="presOf" srcId="{B07AADE0-E661-5D44-A980-A0BDAD710404}" destId="{0058B3A8-FCD2-1D42-B652-1892773447BE}" srcOrd="1" destOrd="0" presId="urn:microsoft.com/office/officeart/2005/8/layout/radial1"/>
    <dgm:cxn modelId="{7917BD10-E471-7648-8858-EBA3803E681B}" type="presOf" srcId="{7ABD3DD5-1FCD-414F-85FF-9AF32F6B5705}" destId="{ADF106B1-015B-2D4D-9A0E-8D885EEBE681}" srcOrd="0" destOrd="0" presId="urn:microsoft.com/office/officeart/2005/8/layout/radial1"/>
    <dgm:cxn modelId="{E7773372-B8ED-9A41-A0E8-8A5AA215F7BC}" type="presOf" srcId="{9D0198FF-118B-C346-83F3-EF27C5A1380E}" destId="{294D0DDD-05EB-A14F-902E-8484946A8B8B}" srcOrd="0" destOrd="0" presId="urn:microsoft.com/office/officeart/2005/8/layout/radial1"/>
    <dgm:cxn modelId="{329A2584-55D4-E74D-905C-E54C32C205B9}" type="presOf" srcId="{B07AADE0-E661-5D44-A980-A0BDAD710404}" destId="{1476ADCD-061F-AD49-A026-C953110B0CC2}" srcOrd="0" destOrd="0" presId="urn:microsoft.com/office/officeart/2005/8/layout/radial1"/>
    <dgm:cxn modelId="{020F5F21-85D5-B348-8C0C-82836DC9A795}" type="presOf" srcId="{2E2FE4C9-76A1-AE4A-9143-A5822DCF9F6B}" destId="{C38AA1C5-EAEE-F64B-866B-ED7769C27744}" srcOrd="0" destOrd="0" presId="urn:microsoft.com/office/officeart/2005/8/layout/radial1"/>
    <dgm:cxn modelId="{CF6B162A-0280-1F4E-A2AC-2C7784FB5498}" type="presOf" srcId="{29038853-7F4A-CF40-8C7A-A75DA88950EE}" destId="{341FEE5A-9CDC-A94A-B947-B3F8165C94C9}" srcOrd="0" destOrd="0" presId="urn:microsoft.com/office/officeart/2005/8/layout/radial1"/>
    <dgm:cxn modelId="{6E20D2F9-CD68-E44A-B863-3190CE442ADF}" srcId="{88541DD7-7603-5B4F-BD98-E9289727C031}" destId="{DFDFDA10-C919-2B4E-B524-1471471B99F5}" srcOrd="2" destOrd="0" parTransId="{F6C1BE17-8DF7-3E46-87C8-ADEE20C86425}" sibTransId="{93EE79DF-5C58-1448-98AB-48308607E703}"/>
    <dgm:cxn modelId="{E92E082D-2F97-2D46-967E-F5D9A5B607AB}" type="presOf" srcId="{1A0B90D7-6747-6B42-AF4B-BD2DD431075C}" destId="{380AE842-FDED-5F40-AFED-E0FF78794F39}" srcOrd="0" destOrd="0" presId="urn:microsoft.com/office/officeart/2005/8/layout/radial1"/>
    <dgm:cxn modelId="{D3675B1B-4AA0-924B-BCFB-F4DBDABBAB26}" type="presOf" srcId="{F6C1BE17-8DF7-3E46-87C8-ADEE20C86425}" destId="{BAB528BF-EA1B-1746-9E0C-9BFDEBCDE8BE}" srcOrd="1" destOrd="0" presId="urn:microsoft.com/office/officeart/2005/8/layout/radial1"/>
    <dgm:cxn modelId="{FF3B44FC-13BD-7840-9903-9C0621487C1C}" type="presOf" srcId="{88541DD7-7603-5B4F-BD98-E9289727C031}" destId="{7BEBD95A-4B56-3D47-AFF9-FE97E516E1D4}" srcOrd="0" destOrd="0" presId="urn:microsoft.com/office/officeart/2005/8/layout/radial1"/>
    <dgm:cxn modelId="{21064C7B-5537-5946-99F4-405D7742D826}" type="presOf" srcId="{F6C1BE17-8DF7-3E46-87C8-ADEE20C86425}" destId="{57AD4CEA-E36A-FF4E-9370-6D521BC9F9EC}" srcOrd="0" destOrd="0" presId="urn:microsoft.com/office/officeart/2005/8/layout/radial1"/>
    <dgm:cxn modelId="{A16ED86F-EC5D-5740-B438-BEAF368A1022}" srcId="{29038853-7F4A-CF40-8C7A-A75DA88950EE}" destId="{88541DD7-7603-5B4F-BD98-E9289727C031}" srcOrd="0" destOrd="0" parTransId="{842C703E-AFFC-9742-819B-4C4D93062310}" sibTransId="{B45B04A5-1C92-2646-8B90-2615A6079B69}"/>
    <dgm:cxn modelId="{0F07C763-6434-CD48-BD0C-AA0AB7314537}" srcId="{88541DD7-7603-5B4F-BD98-E9289727C031}" destId="{7ABD3DD5-1FCD-414F-85FF-9AF32F6B5705}" srcOrd="0" destOrd="0" parTransId="{B07AADE0-E661-5D44-A980-A0BDAD710404}" sibTransId="{F3B90D75-6419-8742-B2C0-AA6A851565C2}"/>
    <dgm:cxn modelId="{8AB32843-FD77-A146-A0BF-9BCBFBD6AA4A}" type="presParOf" srcId="{341FEE5A-9CDC-A94A-B947-B3F8165C94C9}" destId="{7BEBD95A-4B56-3D47-AFF9-FE97E516E1D4}" srcOrd="0" destOrd="0" presId="urn:microsoft.com/office/officeart/2005/8/layout/radial1"/>
    <dgm:cxn modelId="{C845DA98-5328-5642-A2EF-14B0527254BF}" type="presParOf" srcId="{341FEE5A-9CDC-A94A-B947-B3F8165C94C9}" destId="{1476ADCD-061F-AD49-A026-C953110B0CC2}" srcOrd="1" destOrd="0" presId="urn:microsoft.com/office/officeart/2005/8/layout/radial1"/>
    <dgm:cxn modelId="{C410EDA5-A426-334B-BE54-182BF21289CD}" type="presParOf" srcId="{1476ADCD-061F-AD49-A026-C953110B0CC2}" destId="{0058B3A8-FCD2-1D42-B652-1892773447BE}" srcOrd="0" destOrd="0" presId="urn:microsoft.com/office/officeart/2005/8/layout/radial1"/>
    <dgm:cxn modelId="{2E417FCE-2043-514C-BCBE-25FCCB1C263A}" type="presParOf" srcId="{341FEE5A-9CDC-A94A-B947-B3F8165C94C9}" destId="{ADF106B1-015B-2D4D-9A0E-8D885EEBE681}" srcOrd="2" destOrd="0" presId="urn:microsoft.com/office/officeart/2005/8/layout/radial1"/>
    <dgm:cxn modelId="{71DE6D05-71DE-334E-A6CD-74D6027016D1}" type="presParOf" srcId="{341FEE5A-9CDC-A94A-B947-B3F8165C94C9}" destId="{380AE842-FDED-5F40-AFED-E0FF78794F39}" srcOrd="3" destOrd="0" presId="urn:microsoft.com/office/officeart/2005/8/layout/radial1"/>
    <dgm:cxn modelId="{0B6D62E2-86A7-D544-89C7-ED56CC6649BF}" type="presParOf" srcId="{380AE842-FDED-5F40-AFED-E0FF78794F39}" destId="{8BB6DA68-951D-8C4B-8948-10EB44BC854E}" srcOrd="0" destOrd="0" presId="urn:microsoft.com/office/officeart/2005/8/layout/radial1"/>
    <dgm:cxn modelId="{0833A96A-9F4D-8C45-84EB-F690D31DCF06}" type="presParOf" srcId="{341FEE5A-9CDC-A94A-B947-B3F8165C94C9}" destId="{C38AA1C5-EAEE-F64B-866B-ED7769C27744}" srcOrd="4" destOrd="0" presId="urn:microsoft.com/office/officeart/2005/8/layout/radial1"/>
    <dgm:cxn modelId="{FD3C0171-59C8-2848-A894-F857B844AC08}" type="presParOf" srcId="{341FEE5A-9CDC-A94A-B947-B3F8165C94C9}" destId="{57AD4CEA-E36A-FF4E-9370-6D521BC9F9EC}" srcOrd="5" destOrd="0" presId="urn:microsoft.com/office/officeart/2005/8/layout/radial1"/>
    <dgm:cxn modelId="{94785A5C-4FDC-8C44-B16D-0927973ECFFC}" type="presParOf" srcId="{57AD4CEA-E36A-FF4E-9370-6D521BC9F9EC}" destId="{BAB528BF-EA1B-1746-9E0C-9BFDEBCDE8BE}" srcOrd="0" destOrd="0" presId="urn:microsoft.com/office/officeart/2005/8/layout/radial1"/>
    <dgm:cxn modelId="{F3E90E54-17E1-A946-8302-B4E8AFA477A2}" type="presParOf" srcId="{341FEE5A-9CDC-A94A-B947-B3F8165C94C9}" destId="{CDD61054-177E-834E-B1C1-B2AE173CD23D}" srcOrd="6" destOrd="0" presId="urn:microsoft.com/office/officeart/2005/8/layout/radial1"/>
    <dgm:cxn modelId="{06159852-C100-B645-9A91-9584CF29C6B7}" type="presParOf" srcId="{341FEE5A-9CDC-A94A-B947-B3F8165C94C9}" destId="{294D0DDD-05EB-A14F-902E-8484946A8B8B}" srcOrd="7" destOrd="0" presId="urn:microsoft.com/office/officeart/2005/8/layout/radial1"/>
    <dgm:cxn modelId="{201226D4-9485-CA4E-9C81-86EF32A3B59C}" type="presParOf" srcId="{294D0DDD-05EB-A14F-902E-8484946A8B8B}" destId="{BE79C895-BDBD-0545-91A3-80B1F850DDB5}" srcOrd="0" destOrd="0" presId="urn:microsoft.com/office/officeart/2005/8/layout/radial1"/>
    <dgm:cxn modelId="{74E07547-8B53-C249-8625-A64F4D25B039}" type="presParOf" srcId="{341FEE5A-9CDC-A94A-B947-B3F8165C94C9}" destId="{5D208CA6-6D7A-C541-8C91-47B42434FFDA}" srcOrd="8" destOrd="0" presId="urn:microsoft.com/office/officeart/2005/8/layout/radial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1">
  <dgm:title val=""/>
  <dgm:desc val=""/>
  <dgm:catLst>
    <dgm:cat type="relationship" pri="22000"/>
    <dgm:cat type="cycle" pri="1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4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5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op="equ"/>
      <dgm:constr type="sp" refType="w" refFor="ch" refForName="node" fact="0.3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connTx" val="55"/>
      <dgm:constr type="primFontSz" for="des" forName="connTx" refType="primFontSz" refFor="ch" refForName="centerShape" op="lte" fact="0.8"/>
    </dgm:constrLst>
    <dgm:ruleLst/>
    <dgm:forEach name="Name6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</dgm:constrLst>
        <dgm:ruleLst>
          <dgm:rule type="primFontSz" val="5" fact="NaN" max="NaN"/>
        </dgm:ruleLst>
      </dgm:layoutNode>
      <dgm:forEach name="Name7" axis="ch">
        <dgm:forEach name="Name8" axis="self" ptType="parTrans">
          <dgm:layoutNode name="Name9">
            <dgm:alg type="conn">
              <dgm:param type="dim" val="1D"/>
              <dgm:param type="begPts" val="auto"/>
              <dgm:param type="endPts" val="auto"/>
              <dgm:param type="begSty" val="noArr"/>
              <dgm:param type="endSty" val="no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connDist"/>
              <dgm:constr type="userA" for="ch" refType="connDist"/>
              <dgm:constr type="w" val="1"/>
              <dgm:constr type="h" val="5"/>
              <dgm:constr type="begPad"/>
              <dgm:constr type="endPad"/>
            </dgm:constrLst>
            <dgm:ruleLst/>
            <dgm:layoutNode name="connTx">
              <dgm:alg type="tx">
                <dgm:param type="autoTxRot" val="grav"/>
              </dgm:alg>
              <dgm:shape xmlns:r="http://schemas.openxmlformats.org/officeDocument/2006/relationships" type="rect" r:blip="" hideGeom="1">
                <dgm:adjLst/>
              </dgm:shape>
              <dgm:presOf axis="self"/>
              <dgm:constrLst>
                <dgm:constr type="userA"/>
                <dgm:constr type="w" refType="userA" fact="0.05"/>
                <dgm:constr type="h" refType="userA" fact="0.05"/>
                <dgm:constr type="lMarg" val="1"/>
                <dgm:constr type="rMarg" val="1"/>
                <dgm:constr type="tMarg"/>
                <dgm:constr type="bMarg"/>
              </dgm:constrLst>
              <dgm:ruleLst>
                <dgm:rule type="w" val="NaN" fact="0.8" max="NaN"/>
                <dgm:rule type="h" val="NaN" fact="1" max="NaN"/>
                <dgm:rule type="primFontSz" val="5" fact="NaN" max="NaN"/>
              </dgm:ruleLst>
            </dgm:layoutNode>
          </dgm:layoutNode>
        </dgm:forEach>
        <dgm:forEach name="Name10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99CC0FC-2BDE-084B-852C-86E1AEAD3E77}" type="datetimeFigureOut">
              <a:rPr lang="en-US" smtClean="0"/>
              <a:t>08/05/2017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B3AC4F9-24D2-0145-B7DA-012D79642C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1053061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99810E5-B9E1-7E45-A0FB-1A55435B13DB}" type="datetimeFigureOut">
              <a:rPr lang="en-US" smtClean="0"/>
              <a:t>08/05/2017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642A593-4382-9548-BCBC-9AFA9F5802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338981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42A593-4382-9548-BCBC-9AFA9F58022B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719168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42A593-4382-9548-BCBC-9AFA9F58022B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53144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B24B31-ACE0-F547-8C2A-5E53FD9CD1DC}" type="datetime1">
              <a:rPr lang="en-US" smtClean="0"/>
              <a:t>08/05/2017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261161-F363-4909-B3BA-F2D719A844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65802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2FE951-9F77-0E47-911C-86FD149859FA}" type="datetime1">
              <a:rPr lang="en-US" smtClean="0"/>
              <a:t>08/05/2017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261161-F363-4909-B3BA-F2D719A844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96364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1691BD-A017-2F4A-8C9F-18B6D335A2E7}" type="datetime1">
              <a:rPr lang="en-US" smtClean="0"/>
              <a:t>08/05/2017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261161-F363-4909-B3BA-F2D719A844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04445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69FE6-3256-724F-A287-3742D15497A5}" type="datetime1">
              <a:rPr lang="en-US" smtClean="0"/>
              <a:t>08/05/2017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261161-F363-4909-B3BA-F2D719A844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43772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37DDDE-7C8D-4B40-B70F-4C9D569D2491}" type="datetime1">
              <a:rPr lang="en-US" smtClean="0"/>
              <a:t>08/05/2017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261161-F363-4909-B3BA-F2D719A844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45237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F4C7B3-C942-824B-A87A-343F2FEC0D13}" type="datetime1">
              <a:rPr lang="en-US" smtClean="0"/>
              <a:t>08/05/2017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261161-F363-4909-B3BA-F2D719A844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13196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4D73BB-F4AE-0B41-A7ED-9113B6047745}" type="datetime1">
              <a:rPr lang="en-US" smtClean="0"/>
              <a:t>08/05/2017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261161-F363-4909-B3BA-F2D719A844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38484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9E4255-F5BE-0445-B1B0-8FD43F2E8489}" type="datetime1">
              <a:rPr lang="en-US" smtClean="0"/>
              <a:t>08/05/2017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261161-F363-4909-B3BA-F2D719A844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30270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E493B2-68D1-BC45-A179-00E32D0B48E3}" type="datetime1">
              <a:rPr lang="en-US" smtClean="0"/>
              <a:t>08/05/2017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261161-F363-4909-B3BA-F2D719A844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23486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C83F7A-29E4-F045-AC12-411FDACB4997}" type="datetime1">
              <a:rPr lang="en-US" smtClean="0"/>
              <a:t>08/05/2017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261161-F363-4909-B3BA-F2D719A844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20291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B9B594-1210-B948-8D31-3B544F5D6C5B}" type="datetime1">
              <a:rPr lang="en-US" smtClean="0"/>
              <a:t>08/05/2017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261161-F363-4909-B3BA-F2D719A844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92881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0D2E31-5621-F547-819F-82E55C0B7381}" type="datetime1">
              <a:rPr lang="en-US" smtClean="0"/>
              <a:t>08/05/2017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261161-F363-4909-B3BA-F2D719A844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5416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990600" y="2667000"/>
            <a:ext cx="7223343" cy="1977390"/>
            <a:chOff x="990600" y="2142669"/>
            <a:chExt cx="7223343" cy="1977390"/>
          </a:xfrm>
        </p:grpSpPr>
        <p:sp>
          <p:nvSpPr>
            <p:cNvPr id="5" name="Rectangle 4"/>
            <p:cNvSpPr/>
            <p:nvPr/>
          </p:nvSpPr>
          <p:spPr>
            <a:xfrm>
              <a:off x="990600" y="2142669"/>
              <a:ext cx="7223342" cy="1977390"/>
            </a:xfrm>
            <a:prstGeom prst="rect">
              <a:avLst/>
            </a:prstGeom>
          </p:spPr>
        </p:sp>
        <p:sp>
          <p:nvSpPr>
            <p:cNvPr id="6" name="Text Box 6"/>
            <p:cNvSpPr txBox="1"/>
            <p:nvPr/>
          </p:nvSpPr>
          <p:spPr>
            <a:xfrm>
              <a:off x="1600200" y="3515104"/>
              <a:ext cx="6613743" cy="604955"/>
            </a:xfrm>
            <a:prstGeom prst="rect">
              <a:avLst/>
            </a:prstGeom>
            <a:noFill/>
            <a:ln w="6350">
              <a:noFill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algn="r">
                <a:lnSpc>
                  <a:spcPct val="115000"/>
                </a:lnSpc>
                <a:spcBef>
                  <a:spcPts val="0"/>
                </a:spcBef>
                <a:spcAft>
                  <a:spcPts val="1000"/>
                </a:spcAft>
              </a:pPr>
              <a:r>
                <a:rPr lang="en-US" sz="2800" dirty="0">
                  <a:solidFill>
                    <a:srgbClr val="73802D"/>
                  </a:solidFill>
                  <a:effectLst/>
                  <a:latin typeface="Century Gothic"/>
                  <a:ea typeface="Calibri"/>
                  <a:cs typeface="Century Gothic"/>
                </a:rPr>
                <a:t>Personal Security Awareness</a:t>
              </a:r>
              <a:endParaRPr lang="en-US" sz="2800" dirty="0">
                <a:effectLst/>
                <a:latin typeface="Century Gothic"/>
                <a:ea typeface="Calibri"/>
                <a:cs typeface="Century Gothic"/>
              </a:endParaRPr>
            </a:p>
          </p:txBody>
        </p:sp>
        <p:sp>
          <p:nvSpPr>
            <p:cNvPr id="7" name="Text Box 7"/>
            <p:cNvSpPr txBox="1"/>
            <p:nvPr/>
          </p:nvSpPr>
          <p:spPr>
            <a:xfrm>
              <a:off x="1081009" y="2269077"/>
              <a:ext cx="2527753" cy="1309231"/>
            </a:xfrm>
            <a:prstGeom prst="rect">
              <a:avLst/>
            </a:prstGeom>
            <a:noFill/>
            <a:ln w="6350">
              <a:noFill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>
                <a:lnSpc>
                  <a:spcPct val="115000"/>
                </a:lnSpc>
                <a:spcBef>
                  <a:spcPts val="0"/>
                </a:spcBef>
                <a:spcAft>
                  <a:spcPts val="1000"/>
                </a:spcAft>
              </a:pPr>
              <a:r>
                <a:rPr lang="en-US" sz="7200" spc="300" dirty="0">
                  <a:solidFill>
                    <a:srgbClr val="002060"/>
                  </a:solidFill>
                  <a:latin typeface="Century Gothic"/>
                  <a:ea typeface="Calibri"/>
                  <a:cs typeface="Century Gothic"/>
                </a:rPr>
                <a:t>3.7</a:t>
              </a:r>
              <a:endParaRPr lang="en-US" sz="1100" spc="300" dirty="0">
                <a:effectLst/>
                <a:latin typeface="Century Gothic"/>
                <a:ea typeface="Calibri"/>
                <a:cs typeface="Century Gothic"/>
              </a:endParaRPr>
            </a:p>
          </p:txBody>
        </p:sp>
        <p:sp>
          <p:nvSpPr>
            <p:cNvPr id="8" name="Text Box 8"/>
            <p:cNvSpPr txBox="1"/>
            <p:nvPr/>
          </p:nvSpPr>
          <p:spPr>
            <a:xfrm>
              <a:off x="1219200" y="2142669"/>
              <a:ext cx="2112948" cy="478546"/>
            </a:xfrm>
            <a:prstGeom prst="rect">
              <a:avLst/>
            </a:prstGeom>
            <a:noFill/>
            <a:ln w="6350">
              <a:noFill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>
                <a:lnSpc>
                  <a:spcPct val="115000"/>
                </a:lnSpc>
                <a:spcBef>
                  <a:spcPts val="0"/>
                </a:spcBef>
                <a:spcAft>
                  <a:spcPts val="1000"/>
                </a:spcAft>
              </a:pPr>
              <a:r>
                <a:rPr lang="en-US" sz="2400" spc="1000" dirty="0">
                  <a:solidFill>
                    <a:srgbClr val="ADC5F1"/>
                  </a:solidFill>
                  <a:effectLst/>
                  <a:latin typeface="Century Gothic"/>
                  <a:ea typeface="Calibri"/>
                  <a:cs typeface="Century Gothic"/>
                </a:rPr>
                <a:t>Lesson</a:t>
              </a:r>
              <a:endParaRPr lang="en-US" sz="2400" dirty="0">
                <a:effectLst/>
                <a:latin typeface="Century Gothic"/>
                <a:ea typeface="Calibri"/>
                <a:cs typeface="Century Gothic"/>
              </a:endParaRPr>
            </a:p>
          </p:txBody>
        </p:sp>
        <p:cxnSp>
          <p:nvCxnSpPr>
            <p:cNvPr id="9" name="Straight Connector 8"/>
            <p:cNvCxnSpPr/>
            <p:nvPr/>
          </p:nvCxnSpPr>
          <p:spPr>
            <a:xfrm>
              <a:off x="1189242" y="3506075"/>
              <a:ext cx="6907321" cy="0"/>
            </a:xfrm>
            <a:prstGeom prst="line">
              <a:avLst/>
            </a:prstGeom>
            <a:ln>
              <a:gradFill>
                <a:gsLst>
                  <a:gs pos="0">
                    <a:schemeClr val="bg1"/>
                  </a:gs>
                  <a:gs pos="56000">
                    <a:schemeClr val="accent1">
                      <a:tint val="44500"/>
                      <a:satMod val="160000"/>
                    </a:schemeClr>
                  </a:gs>
                  <a:gs pos="100000">
                    <a:srgbClr val="ADC5F1"/>
                  </a:gs>
                </a:gsLst>
                <a:lin ang="5400000" scaled="0"/>
              </a:gra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pic>
          <p:nvPicPr>
            <p:cNvPr id="10" name="Picture 9"/>
            <p:cNvPicPr/>
            <p:nvPr/>
          </p:nvPicPr>
          <p:blipFill>
            <a:blip r:embed="rId2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13740" y="2410132"/>
              <a:ext cx="1138778" cy="967181"/>
            </a:xfrm>
            <a:prstGeom prst="rect">
              <a:avLst/>
            </a:prstGeom>
          </p:spPr>
        </p:pic>
      </p:grpSp>
      <p:sp>
        <p:nvSpPr>
          <p:cNvPr id="11" name="Text Box 8"/>
          <p:cNvSpPr txBox="1"/>
          <p:nvPr/>
        </p:nvSpPr>
        <p:spPr>
          <a:xfrm>
            <a:off x="1112028" y="1143000"/>
            <a:ext cx="7422372" cy="762000"/>
          </a:xfrm>
          <a:prstGeom prst="rect">
            <a:avLst/>
          </a:prstGeom>
          <a:noFill/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2000" spc="300" dirty="0">
                <a:solidFill>
                  <a:srgbClr val="ADC5F1"/>
                </a:solidFill>
                <a:effectLst/>
                <a:latin typeface="Century Gothic"/>
                <a:ea typeface="Calibri"/>
                <a:cs typeface="Century Gothic"/>
              </a:rPr>
              <a:t>Module 3: </a:t>
            </a:r>
            <a:r>
              <a:rPr lang="en-US" sz="2000" spc="300" dirty="0" smtClean="0">
                <a:solidFill>
                  <a:srgbClr val="ADC5F1"/>
                </a:solidFill>
                <a:effectLst/>
                <a:latin typeface="Century Gothic"/>
                <a:ea typeface="Calibri"/>
                <a:cs typeface="Century Gothic"/>
              </a:rPr>
              <a:t>Individual Peacekeeping Personnel</a:t>
            </a:r>
            <a:endParaRPr lang="en-US" sz="1100" spc="300" dirty="0">
              <a:effectLst/>
              <a:latin typeface="Century Gothic"/>
              <a:ea typeface="Calibri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21277483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914400" y="1066800"/>
            <a:ext cx="7391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en-US" sz="2800" dirty="0">
                <a:solidFill>
                  <a:srgbClr val="8D9C36"/>
                </a:solidFill>
                <a:latin typeface="Century Gothic"/>
                <a:cs typeface="Century Gothic"/>
              </a:rPr>
              <a:t>Sexual Violence, Sexual Assault</a:t>
            </a:r>
          </a:p>
        </p:txBody>
      </p:sp>
      <p:pic>
        <p:nvPicPr>
          <p:cNvPr id="7" name="Picture 6"/>
          <p:cNvPicPr/>
          <p:nvPr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38" y="76200"/>
            <a:ext cx="600462" cy="509981"/>
          </a:xfrm>
          <a:prstGeom prst="rect">
            <a:avLst/>
          </a:prstGeom>
        </p:spPr>
      </p:pic>
      <p:sp>
        <p:nvSpPr>
          <p:cNvPr id="9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6553200" y="6416674"/>
            <a:ext cx="2133600" cy="307212"/>
          </a:xfrm>
        </p:spPr>
        <p:txBody>
          <a:bodyPr/>
          <a:lstStyle/>
          <a:p>
            <a:r>
              <a:rPr lang="en-US" sz="1400" dirty="0">
                <a:latin typeface="Century Gothic"/>
                <a:cs typeface="Century Gothic"/>
              </a:rPr>
              <a:t>4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133600" y="6416675"/>
            <a:ext cx="4876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chemeClr val="bg1">
                    <a:lumMod val="50000"/>
                  </a:schemeClr>
                </a:solidFill>
                <a:latin typeface="Century Gothic"/>
                <a:cs typeface="Century Gothic"/>
              </a:rPr>
              <a:t>UN Core Pre-Deployment Training Materials </a:t>
            </a:r>
            <a:r>
              <a:rPr lang="en-US" sz="1400" dirty="0" smtClean="0">
                <a:solidFill>
                  <a:schemeClr val="bg1">
                    <a:lumMod val="50000"/>
                  </a:schemeClr>
                </a:solidFill>
                <a:latin typeface="Century Gothic"/>
                <a:cs typeface="Century Gothic"/>
              </a:rPr>
              <a:t>2017</a:t>
            </a:r>
            <a:endParaRPr lang="en-US" sz="1400" dirty="0">
              <a:solidFill>
                <a:schemeClr val="bg1">
                  <a:lumMod val="50000"/>
                </a:schemeClr>
              </a:solidFill>
              <a:latin typeface="Century Gothic"/>
              <a:cs typeface="Century Gothic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2349458" y="4800600"/>
            <a:ext cx="4445084" cy="1593759"/>
            <a:chOff x="2275587" y="4800600"/>
            <a:chExt cx="4445084" cy="1593759"/>
          </a:xfrm>
        </p:grpSpPr>
        <p:pic>
          <p:nvPicPr>
            <p:cNvPr id="15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48200" y="4800600"/>
              <a:ext cx="2072471" cy="159375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6" name="Picture 3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75587" y="4814435"/>
              <a:ext cx="2067813" cy="15656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2" name="TextBox 11"/>
          <p:cNvSpPr txBox="1"/>
          <p:nvPr/>
        </p:nvSpPr>
        <p:spPr>
          <a:xfrm>
            <a:off x="914400" y="1671935"/>
            <a:ext cx="7391400" cy="35086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Aft>
                <a:spcPts val="600"/>
              </a:spcAft>
              <a:buFont typeface="Wingdings" charset="2"/>
              <a:buChar char="§"/>
            </a:pPr>
            <a:r>
              <a:rPr lang="en-US" sz="2400" dirty="0" smtClean="0">
                <a:latin typeface="Century Gothic"/>
                <a:cs typeface="Century Gothic"/>
              </a:rPr>
              <a:t>Be </a:t>
            </a:r>
            <a:r>
              <a:rPr lang="en-US" sz="2400" dirty="0">
                <a:latin typeface="Century Gothic"/>
                <a:cs typeface="Century Gothic"/>
              </a:rPr>
              <a:t>aware of effects of alcohol</a:t>
            </a:r>
          </a:p>
          <a:p>
            <a:pPr marL="342900" indent="-342900">
              <a:spcAft>
                <a:spcPts val="600"/>
              </a:spcAft>
              <a:buFont typeface="Wingdings" charset="2"/>
              <a:buChar char="§"/>
            </a:pPr>
            <a:r>
              <a:rPr lang="en-US" sz="2400" dirty="0">
                <a:latin typeface="Century Gothic"/>
                <a:cs typeface="Century Gothic"/>
              </a:rPr>
              <a:t>Never leave drink unattended</a:t>
            </a:r>
          </a:p>
          <a:p>
            <a:pPr marL="342900" indent="-342900">
              <a:spcAft>
                <a:spcPts val="600"/>
              </a:spcAft>
              <a:buFont typeface="Wingdings" charset="2"/>
              <a:buChar char="§"/>
            </a:pPr>
            <a:r>
              <a:rPr lang="en-US" sz="2400" dirty="0">
                <a:latin typeface="Century Gothic"/>
                <a:cs typeface="Century Gothic"/>
              </a:rPr>
              <a:t>Socialize in large groups</a:t>
            </a:r>
          </a:p>
          <a:p>
            <a:pPr marL="342900" indent="-342900">
              <a:spcAft>
                <a:spcPts val="600"/>
              </a:spcAft>
              <a:buFont typeface="Wingdings" charset="2"/>
              <a:buChar char="§"/>
            </a:pPr>
            <a:r>
              <a:rPr lang="en-US" sz="2400" dirty="0">
                <a:latin typeface="Century Gothic"/>
                <a:cs typeface="Century Gothic"/>
              </a:rPr>
              <a:t>Be wary of strangers</a:t>
            </a:r>
          </a:p>
          <a:p>
            <a:pPr marL="342900" indent="-342900">
              <a:spcAft>
                <a:spcPts val="600"/>
              </a:spcAft>
              <a:buFont typeface="Wingdings" charset="2"/>
              <a:buChar char="§"/>
            </a:pPr>
            <a:r>
              <a:rPr lang="en-US" sz="2400" dirty="0">
                <a:latin typeface="Century Gothic"/>
                <a:cs typeface="Century Gothic"/>
              </a:rPr>
              <a:t>Seek immediate assistance if drugged</a:t>
            </a:r>
          </a:p>
          <a:p>
            <a:pPr marL="342900" indent="-342900">
              <a:spcAft>
                <a:spcPts val="600"/>
              </a:spcAft>
              <a:buFont typeface="Wingdings" charset="2"/>
              <a:buChar char="§"/>
            </a:pPr>
            <a:r>
              <a:rPr lang="en-US" sz="2400" dirty="0">
                <a:latin typeface="Century Gothic"/>
                <a:cs typeface="Century Gothic"/>
              </a:rPr>
              <a:t>Be aware while alone, especially when driving</a:t>
            </a:r>
          </a:p>
          <a:p>
            <a:pPr marL="342900" indent="-342900">
              <a:spcAft>
                <a:spcPts val="600"/>
              </a:spcAft>
              <a:buFont typeface="Wingdings" charset="2"/>
              <a:buChar char="§"/>
            </a:pPr>
            <a:r>
              <a:rPr lang="en-US" sz="2400" dirty="0">
                <a:latin typeface="Century Gothic"/>
                <a:cs typeface="Century Gothic"/>
              </a:rPr>
              <a:t>Take precautions – meet in public, inform others</a:t>
            </a:r>
          </a:p>
        </p:txBody>
      </p:sp>
    </p:spTree>
    <p:extLst>
      <p:ext uri="{BB962C8B-B14F-4D97-AF65-F5344CB8AC3E}">
        <p14:creationId xmlns:p14="http://schemas.microsoft.com/office/powerpoint/2010/main" val="8627543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" descr="http://www.newsshopper.co.uk/resources/images/2905038/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76900" y="4910326"/>
            <a:ext cx="2667000" cy="18135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914400" y="1066800"/>
            <a:ext cx="7391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en-US" sz="2800" dirty="0">
                <a:solidFill>
                  <a:srgbClr val="8D9C36"/>
                </a:solidFill>
                <a:latin typeface="Century Gothic"/>
                <a:cs typeface="Century Gothic"/>
              </a:rPr>
              <a:t>Arrest, Detention</a:t>
            </a:r>
          </a:p>
        </p:txBody>
      </p:sp>
      <p:pic>
        <p:nvPicPr>
          <p:cNvPr id="7" name="Picture 6"/>
          <p:cNvPicPr/>
          <p:nvPr/>
        </p:nvPicPr>
        <p:blipFill>
          <a:blip r:embed="rId3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38" y="76200"/>
            <a:ext cx="600462" cy="509981"/>
          </a:xfrm>
          <a:prstGeom prst="rect">
            <a:avLst/>
          </a:prstGeom>
        </p:spPr>
      </p:pic>
      <p:sp>
        <p:nvSpPr>
          <p:cNvPr id="9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6553200" y="6416674"/>
            <a:ext cx="2133600" cy="307212"/>
          </a:xfrm>
        </p:spPr>
        <p:txBody>
          <a:bodyPr/>
          <a:lstStyle/>
          <a:p>
            <a:r>
              <a:rPr lang="en-US" sz="1400" dirty="0">
                <a:latin typeface="Century Gothic"/>
                <a:cs typeface="Century Gothic"/>
              </a:rPr>
              <a:t>5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133600" y="6416675"/>
            <a:ext cx="4876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chemeClr val="bg1">
                    <a:lumMod val="50000"/>
                  </a:schemeClr>
                </a:solidFill>
                <a:latin typeface="Century Gothic"/>
                <a:cs typeface="Century Gothic"/>
              </a:rPr>
              <a:t>UN Core Pre-Deployment Training Materials </a:t>
            </a:r>
            <a:r>
              <a:rPr lang="en-US" sz="1400" dirty="0" smtClean="0">
                <a:solidFill>
                  <a:schemeClr val="bg1">
                    <a:lumMod val="50000"/>
                  </a:schemeClr>
                </a:solidFill>
                <a:latin typeface="Century Gothic"/>
                <a:cs typeface="Century Gothic"/>
              </a:rPr>
              <a:t>2017</a:t>
            </a:r>
            <a:endParaRPr lang="en-US" sz="1400" dirty="0">
              <a:solidFill>
                <a:schemeClr val="bg1">
                  <a:lumMod val="50000"/>
                </a:schemeClr>
              </a:solidFill>
              <a:latin typeface="Century Gothic"/>
              <a:cs typeface="Century Gothic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914400" y="1671935"/>
            <a:ext cx="7391400" cy="34317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Aft>
                <a:spcPts val="600"/>
              </a:spcAft>
              <a:buFont typeface="Wingdings" charset="2"/>
              <a:buChar char="§"/>
            </a:pPr>
            <a:r>
              <a:rPr lang="en-US" sz="2400" dirty="0">
                <a:latin typeface="Century Gothic"/>
                <a:cs typeface="Century Gothic"/>
              </a:rPr>
              <a:t>Insist on your rights as UN staff</a:t>
            </a:r>
          </a:p>
          <a:p>
            <a:pPr marL="342900" indent="-342900">
              <a:spcAft>
                <a:spcPts val="600"/>
              </a:spcAft>
              <a:buFont typeface="Wingdings" charset="2"/>
              <a:buChar char="§"/>
            </a:pPr>
            <a:r>
              <a:rPr lang="en-US" sz="2400" dirty="0">
                <a:latin typeface="Century Gothic"/>
                <a:cs typeface="Century Gothic"/>
              </a:rPr>
              <a:t>Insist on communicating with your office</a:t>
            </a:r>
          </a:p>
          <a:p>
            <a:pPr marL="342900" indent="-342900">
              <a:spcAft>
                <a:spcPts val="600"/>
              </a:spcAft>
              <a:buFont typeface="Wingdings" charset="2"/>
              <a:buChar char="§"/>
            </a:pPr>
            <a:r>
              <a:rPr lang="en-US" sz="2400" dirty="0">
                <a:latin typeface="Century Gothic"/>
                <a:cs typeface="Century Gothic"/>
              </a:rPr>
              <a:t>Answer questions truthfully</a:t>
            </a:r>
          </a:p>
          <a:p>
            <a:pPr marL="342900" indent="-342900">
              <a:spcAft>
                <a:spcPts val="600"/>
              </a:spcAft>
              <a:buFont typeface="Wingdings" charset="2"/>
              <a:buChar char="§"/>
            </a:pPr>
            <a:r>
              <a:rPr lang="en-US" sz="2400" dirty="0">
                <a:latin typeface="Century Gothic"/>
                <a:cs typeface="Century Gothic"/>
              </a:rPr>
              <a:t>Do not write or sign anything until seen by a UN rep</a:t>
            </a:r>
          </a:p>
          <a:p>
            <a:pPr marL="342900" indent="-342900">
              <a:spcAft>
                <a:spcPts val="600"/>
              </a:spcAft>
              <a:buFont typeface="Wingdings" charset="2"/>
              <a:buChar char="§"/>
            </a:pPr>
            <a:r>
              <a:rPr lang="en-US" sz="2400" dirty="0">
                <a:latin typeface="Century Gothic"/>
                <a:cs typeface="Century Gothic"/>
              </a:rPr>
              <a:t>If there are two of </a:t>
            </a:r>
            <a:r>
              <a:rPr lang="en-US" sz="2400" dirty="0" smtClean="0">
                <a:latin typeface="Century Gothic"/>
                <a:cs typeface="Century Gothic"/>
              </a:rPr>
              <a:t>you not arrested, </a:t>
            </a:r>
            <a:r>
              <a:rPr lang="en-US" sz="2400" dirty="0">
                <a:latin typeface="Century Gothic"/>
                <a:cs typeface="Century Gothic"/>
              </a:rPr>
              <a:t>one to accompany, other to seek assistance</a:t>
            </a:r>
          </a:p>
          <a:p>
            <a:pPr marL="342900" indent="-342900">
              <a:spcAft>
                <a:spcPts val="600"/>
              </a:spcAft>
              <a:buFont typeface="Wingdings" charset="2"/>
              <a:buChar char="§"/>
            </a:pPr>
            <a:r>
              <a:rPr lang="en-US" sz="2400" dirty="0">
                <a:latin typeface="Century Gothic"/>
                <a:cs typeface="Century Gothic"/>
              </a:rPr>
              <a:t>Immediately inform the Head of Office</a:t>
            </a:r>
          </a:p>
        </p:txBody>
      </p:sp>
    </p:spTree>
    <p:extLst>
      <p:ext uri="{BB962C8B-B14F-4D97-AF65-F5344CB8AC3E}">
        <p14:creationId xmlns:p14="http://schemas.microsoft.com/office/powerpoint/2010/main" val="18579107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914400" y="1066800"/>
            <a:ext cx="7391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en-US" sz="2800" dirty="0">
                <a:solidFill>
                  <a:srgbClr val="8D9C36"/>
                </a:solidFill>
                <a:latin typeface="Century Gothic"/>
                <a:cs typeface="Century Gothic"/>
              </a:rPr>
              <a:t>Hostage Taking</a:t>
            </a:r>
          </a:p>
        </p:txBody>
      </p:sp>
      <p:pic>
        <p:nvPicPr>
          <p:cNvPr id="7" name="Picture 6"/>
          <p:cNvPicPr/>
          <p:nvPr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38" y="76200"/>
            <a:ext cx="600462" cy="509981"/>
          </a:xfrm>
          <a:prstGeom prst="rect">
            <a:avLst/>
          </a:prstGeom>
        </p:spPr>
      </p:pic>
      <p:sp>
        <p:nvSpPr>
          <p:cNvPr id="9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6553200" y="6416674"/>
            <a:ext cx="2133600" cy="307212"/>
          </a:xfrm>
        </p:spPr>
        <p:txBody>
          <a:bodyPr/>
          <a:lstStyle/>
          <a:p>
            <a:r>
              <a:rPr lang="en-US" sz="1400" dirty="0">
                <a:latin typeface="Century Gothic"/>
                <a:cs typeface="Century Gothic"/>
              </a:rPr>
              <a:t>6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133600" y="6416675"/>
            <a:ext cx="4876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chemeClr val="bg1">
                    <a:lumMod val="50000"/>
                  </a:schemeClr>
                </a:solidFill>
                <a:latin typeface="Century Gothic"/>
                <a:cs typeface="Century Gothic"/>
              </a:rPr>
              <a:t>UN Core Pre-Deployment Training Materials </a:t>
            </a:r>
            <a:r>
              <a:rPr lang="en-US" sz="1400" dirty="0" smtClean="0">
                <a:solidFill>
                  <a:schemeClr val="bg1">
                    <a:lumMod val="50000"/>
                  </a:schemeClr>
                </a:solidFill>
                <a:latin typeface="Century Gothic"/>
                <a:cs typeface="Century Gothic"/>
              </a:rPr>
              <a:t>2017</a:t>
            </a:r>
            <a:endParaRPr lang="en-US" sz="1400" dirty="0">
              <a:solidFill>
                <a:schemeClr val="bg1">
                  <a:lumMod val="50000"/>
                </a:schemeClr>
              </a:solidFill>
              <a:latin typeface="Century Gothic"/>
              <a:cs typeface="Century Gothic"/>
            </a:endParaRPr>
          </a:p>
        </p:txBody>
      </p:sp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4310386"/>
            <a:ext cx="2633663" cy="20631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914400" y="1671935"/>
            <a:ext cx="7391400" cy="26930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Aft>
                <a:spcPts val="600"/>
              </a:spcAft>
              <a:buFont typeface="Wingdings" charset="2"/>
              <a:buChar char="§"/>
            </a:pPr>
            <a:r>
              <a:rPr lang="en-US" sz="2400" dirty="0">
                <a:latin typeface="Century Gothic"/>
                <a:cs typeface="Century Gothic"/>
              </a:rPr>
              <a:t>Do not fight back, make sudden moves </a:t>
            </a:r>
          </a:p>
          <a:p>
            <a:pPr marL="342900" indent="-342900">
              <a:spcAft>
                <a:spcPts val="600"/>
              </a:spcAft>
              <a:buFont typeface="Wingdings" charset="2"/>
              <a:buChar char="§"/>
            </a:pPr>
            <a:r>
              <a:rPr lang="en-US" sz="2400" dirty="0">
                <a:latin typeface="Century Gothic"/>
                <a:cs typeface="Century Gothic"/>
              </a:rPr>
              <a:t>Keep calm, obey </a:t>
            </a:r>
            <a:r>
              <a:rPr lang="en-US" sz="2400" dirty="0" smtClean="0">
                <a:latin typeface="Century Gothic"/>
                <a:cs typeface="Century Gothic"/>
              </a:rPr>
              <a:t>orders, a </a:t>
            </a:r>
            <a:r>
              <a:rPr lang="en-US" sz="2400" dirty="0">
                <a:latin typeface="Century Gothic"/>
                <a:cs typeface="Century Gothic"/>
              </a:rPr>
              <a:t>low </a:t>
            </a:r>
            <a:r>
              <a:rPr lang="en-US" sz="2400" dirty="0" smtClean="0">
                <a:latin typeface="Century Gothic"/>
                <a:cs typeface="Century Gothic"/>
              </a:rPr>
              <a:t>profile</a:t>
            </a:r>
            <a:endParaRPr lang="en-US" sz="2400" dirty="0">
              <a:latin typeface="Century Gothic"/>
              <a:cs typeface="Century Gothic"/>
            </a:endParaRPr>
          </a:p>
          <a:p>
            <a:pPr marL="342900" indent="-342900">
              <a:spcAft>
                <a:spcPts val="600"/>
              </a:spcAft>
              <a:buFont typeface="Wingdings" charset="2"/>
              <a:buChar char="§"/>
            </a:pPr>
            <a:r>
              <a:rPr lang="en-US" sz="2400" dirty="0">
                <a:latin typeface="Century Gothic"/>
                <a:cs typeface="Century Gothic"/>
              </a:rPr>
              <a:t>Do not speak unless spoken to</a:t>
            </a:r>
          </a:p>
          <a:p>
            <a:pPr marL="342900" indent="-342900">
              <a:spcAft>
                <a:spcPts val="600"/>
              </a:spcAft>
              <a:buFont typeface="Wingdings" charset="2"/>
              <a:buChar char="§"/>
            </a:pPr>
            <a:r>
              <a:rPr lang="en-US" sz="2400" dirty="0">
                <a:latin typeface="Century Gothic"/>
                <a:cs typeface="Century Gothic"/>
              </a:rPr>
              <a:t>Try not to give up I.D. or clothes</a:t>
            </a:r>
          </a:p>
          <a:p>
            <a:pPr marL="342900" indent="-342900">
              <a:spcAft>
                <a:spcPts val="600"/>
              </a:spcAft>
              <a:buFont typeface="Wingdings" charset="2"/>
              <a:buChar char="§"/>
            </a:pPr>
            <a:r>
              <a:rPr lang="en-US" sz="2400" dirty="0">
                <a:latin typeface="Century Gothic"/>
                <a:cs typeface="Century Gothic"/>
              </a:rPr>
              <a:t>Observe as much as possible</a:t>
            </a:r>
          </a:p>
          <a:p>
            <a:pPr marL="342900" indent="-342900">
              <a:spcAft>
                <a:spcPts val="600"/>
              </a:spcAft>
              <a:buFont typeface="Wingdings" charset="2"/>
              <a:buChar char="§"/>
            </a:pPr>
            <a:r>
              <a:rPr lang="en-US" sz="2400" dirty="0" smtClean="0">
                <a:latin typeface="Century Gothic"/>
                <a:cs typeface="Century Gothic"/>
              </a:rPr>
              <a:t>During </a:t>
            </a:r>
            <a:r>
              <a:rPr lang="en-US" sz="2400" dirty="0">
                <a:latin typeface="Century Gothic"/>
                <a:cs typeface="Century Gothic"/>
              </a:rPr>
              <a:t>rescue, immediately drop to floor</a:t>
            </a:r>
          </a:p>
        </p:txBody>
      </p:sp>
    </p:spTree>
    <p:extLst>
      <p:ext uri="{BB962C8B-B14F-4D97-AF65-F5344CB8AC3E}">
        <p14:creationId xmlns:p14="http://schemas.microsoft.com/office/powerpoint/2010/main" val="5575885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ounded Rectangle 10"/>
          <p:cNvSpPr/>
          <p:nvPr/>
        </p:nvSpPr>
        <p:spPr>
          <a:xfrm>
            <a:off x="5301615" y="3766820"/>
            <a:ext cx="3461385" cy="2710180"/>
          </a:xfrm>
          <a:prstGeom prst="roundRect">
            <a:avLst>
              <a:gd name="adj" fmla="val 10000"/>
            </a:avLst>
          </a:prstGeom>
          <a:blipFill rotWithShape="1">
            <a:blip r:embed="rId2"/>
            <a:srcRect/>
            <a:stretch>
              <a:fillRect l="4482" t="4816" r="5569" b="5260"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914400" y="1066800"/>
            <a:ext cx="7391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en-US" sz="2800" dirty="0">
                <a:solidFill>
                  <a:srgbClr val="8D9C36"/>
                </a:solidFill>
                <a:latin typeface="Century Gothic"/>
                <a:cs typeface="Century Gothic"/>
              </a:rPr>
              <a:t>Crowds, Protests, Demonstrations</a:t>
            </a:r>
          </a:p>
        </p:txBody>
      </p:sp>
      <p:pic>
        <p:nvPicPr>
          <p:cNvPr id="7" name="Picture 6"/>
          <p:cNvPicPr/>
          <p:nvPr/>
        </p:nvPicPr>
        <p:blipFill>
          <a:blip r:embed="rId3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38" y="76200"/>
            <a:ext cx="600462" cy="509981"/>
          </a:xfrm>
          <a:prstGeom prst="rect">
            <a:avLst/>
          </a:prstGeom>
        </p:spPr>
      </p:pic>
      <p:sp>
        <p:nvSpPr>
          <p:cNvPr id="9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6553200" y="6416674"/>
            <a:ext cx="2133600" cy="307212"/>
          </a:xfrm>
        </p:spPr>
        <p:txBody>
          <a:bodyPr/>
          <a:lstStyle/>
          <a:p>
            <a:r>
              <a:rPr lang="en-US" sz="1400" dirty="0">
                <a:latin typeface="Century Gothic"/>
                <a:cs typeface="Century Gothic"/>
              </a:rPr>
              <a:t>7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133600" y="6416675"/>
            <a:ext cx="4876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chemeClr val="bg1">
                    <a:lumMod val="50000"/>
                  </a:schemeClr>
                </a:solidFill>
                <a:latin typeface="Century Gothic"/>
                <a:cs typeface="Century Gothic"/>
              </a:rPr>
              <a:t>UN Core Pre-Deployment Training Materials </a:t>
            </a:r>
            <a:r>
              <a:rPr lang="en-US" sz="1400" dirty="0" smtClean="0">
                <a:solidFill>
                  <a:schemeClr val="bg1">
                    <a:lumMod val="50000"/>
                  </a:schemeClr>
                </a:solidFill>
                <a:latin typeface="Century Gothic"/>
                <a:cs typeface="Century Gothic"/>
              </a:rPr>
              <a:t>2017</a:t>
            </a:r>
            <a:endParaRPr lang="en-US" sz="1400" dirty="0">
              <a:solidFill>
                <a:schemeClr val="bg1">
                  <a:lumMod val="50000"/>
                </a:schemeClr>
              </a:solidFill>
              <a:latin typeface="Century Gothic"/>
              <a:cs typeface="Century Gothic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914400" y="1671935"/>
            <a:ext cx="7391400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Aft>
                <a:spcPts val="600"/>
              </a:spcAft>
              <a:buFont typeface="Wingdings" charset="2"/>
              <a:buChar char="§"/>
            </a:pPr>
            <a:r>
              <a:rPr lang="en-US" sz="2400" dirty="0">
                <a:latin typeface="Century Gothic"/>
                <a:cs typeface="Century Gothic"/>
              </a:rPr>
              <a:t>Do not panic</a:t>
            </a:r>
          </a:p>
          <a:p>
            <a:pPr marL="342900" indent="-342900">
              <a:spcAft>
                <a:spcPts val="600"/>
              </a:spcAft>
              <a:buFont typeface="Wingdings" charset="2"/>
              <a:buChar char="§"/>
            </a:pPr>
            <a:r>
              <a:rPr lang="en-US" sz="2400" dirty="0">
                <a:latin typeface="Century Gothic"/>
                <a:cs typeface="Century Gothic"/>
              </a:rPr>
              <a:t>Leave the area as quickly as possible</a:t>
            </a:r>
          </a:p>
          <a:p>
            <a:pPr marL="342900" indent="-342900">
              <a:spcAft>
                <a:spcPts val="600"/>
              </a:spcAft>
              <a:buFont typeface="Wingdings" charset="2"/>
              <a:buChar char="§"/>
            </a:pPr>
            <a:r>
              <a:rPr lang="en-US" sz="2400" dirty="0">
                <a:latin typeface="Century Gothic"/>
                <a:cs typeface="Century Gothic"/>
              </a:rPr>
              <a:t>Leave by the safest means possible</a:t>
            </a:r>
          </a:p>
        </p:txBody>
      </p:sp>
    </p:spTree>
    <p:extLst>
      <p:ext uri="{BB962C8B-B14F-4D97-AF65-F5344CB8AC3E}">
        <p14:creationId xmlns:p14="http://schemas.microsoft.com/office/powerpoint/2010/main" val="4647400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914400" y="1066800"/>
            <a:ext cx="7391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en-US" sz="2800" dirty="0">
                <a:solidFill>
                  <a:srgbClr val="8D9C36"/>
                </a:solidFill>
                <a:latin typeface="Century Gothic"/>
                <a:cs typeface="Century Gothic"/>
              </a:rPr>
              <a:t>Landmines, ERW, IEDs</a:t>
            </a:r>
          </a:p>
        </p:txBody>
      </p:sp>
      <p:pic>
        <p:nvPicPr>
          <p:cNvPr id="7" name="Picture 6"/>
          <p:cNvPicPr/>
          <p:nvPr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38" y="76200"/>
            <a:ext cx="600462" cy="509981"/>
          </a:xfrm>
          <a:prstGeom prst="rect">
            <a:avLst/>
          </a:prstGeom>
        </p:spPr>
      </p:pic>
      <p:sp>
        <p:nvSpPr>
          <p:cNvPr id="9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6553200" y="6416674"/>
            <a:ext cx="2133600" cy="307212"/>
          </a:xfrm>
        </p:spPr>
        <p:txBody>
          <a:bodyPr/>
          <a:lstStyle/>
          <a:p>
            <a:r>
              <a:rPr lang="en-US" sz="1400" dirty="0">
                <a:latin typeface="Century Gothic"/>
                <a:cs typeface="Century Gothic"/>
              </a:rPr>
              <a:t>8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133600" y="6416675"/>
            <a:ext cx="4876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chemeClr val="bg1">
                    <a:lumMod val="50000"/>
                  </a:schemeClr>
                </a:solidFill>
                <a:latin typeface="Century Gothic"/>
                <a:cs typeface="Century Gothic"/>
              </a:rPr>
              <a:t>UN Core Pre-Deployment Training Materials </a:t>
            </a:r>
            <a:r>
              <a:rPr lang="en-US" sz="1400" dirty="0" smtClean="0">
                <a:solidFill>
                  <a:schemeClr val="bg1">
                    <a:lumMod val="50000"/>
                  </a:schemeClr>
                </a:solidFill>
                <a:latin typeface="Century Gothic"/>
                <a:cs typeface="Century Gothic"/>
              </a:rPr>
              <a:t>2017</a:t>
            </a:r>
            <a:endParaRPr lang="en-US" sz="1400" dirty="0">
              <a:solidFill>
                <a:schemeClr val="bg1">
                  <a:lumMod val="50000"/>
                </a:schemeClr>
              </a:solidFill>
              <a:latin typeface="Century Gothic"/>
              <a:cs typeface="Century Gothic"/>
            </a:endParaRPr>
          </a:p>
        </p:txBody>
      </p:sp>
      <p:graphicFrame>
        <p:nvGraphicFramePr>
          <p:cNvPr id="13" name="Table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75353092"/>
              </p:ext>
            </p:extLst>
          </p:nvPr>
        </p:nvGraphicFramePr>
        <p:xfrm>
          <a:off x="228600" y="1676400"/>
          <a:ext cx="8763000" cy="401133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2100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292100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2921000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579120">
                <a:tc>
                  <a:txBody>
                    <a:bodyPr/>
                    <a:lstStyle/>
                    <a:p>
                      <a:pPr marL="0" indent="0">
                        <a:buFont typeface="Wingdings" charset="2"/>
                        <a:buNone/>
                      </a:pPr>
                      <a:r>
                        <a:rPr lang="en-US" sz="1600" b="1" baseline="0" dirty="0">
                          <a:solidFill>
                            <a:schemeClr val="tx1"/>
                          </a:solidFill>
                          <a:latin typeface="Century Gothic"/>
                          <a:cs typeface="Century Gothic"/>
                        </a:rPr>
                        <a:t>Landmines</a:t>
                      </a:r>
                    </a:p>
                  </a:txBody>
                  <a:tcPr>
                    <a:solidFill>
                      <a:srgbClr val="8EB4E3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>
                        <a:buFont typeface="Wingdings" charset="2"/>
                        <a:buNone/>
                      </a:pPr>
                      <a:r>
                        <a:rPr lang="en-US" sz="1600" b="1" baseline="0" dirty="0">
                          <a:solidFill>
                            <a:schemeClr val="tx1"/>
                          </a:solidFill>
                          <a:latin typeface="Century Gothic"/>
                          <a:cs typeface="Century Gothic"/>
                        </a:rPr>
                        <a:t>Explosive Remnants of War (ERW)</a:t>
                      </a:r>
                    </a:p>
                  </a:txBody>
                  <a:tcPr>
                    <a:solidFill>
                      <a:srgbClr val="8EB4E3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>
                        <a:buFont typeface="Wingdings" charset="2"/>
                        <a:buNone/>
                      </a:pPr>
                      <a:r>
                        <a:rPr lang="en-US" sz="1600" b="1" baseline="0" dirty="0">
                          <a:solidFill>
                            <a:schemeClr val="tx1"/>
                          </a:solidFill>
                          <a:latin typeface="Century Gothic"/>
                          <a:cs typeface="Century Gothic"/>
                        </a:rPr>
                        <a:t>Improvised Explosive Devices (IEDs)</a:t>
                      </a:r>
                    </a:p>
                  </a:txBody>
                  <a:tcPr>
                    <a:solidFill>
                      <a:srgbClr val="8EB4E3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432219">
                <a:tc>
                  <a:txBody>
                    <a:bodyPr/>
                    <a:lstStyle/>
                    <a:p>
                      <a:pPr marL="0" indent="0">
                        <a:buFont typeface="Wingdings" charset="2"/>
                        <a:buNone/>
                      </a:pPr>
                      <a:r>
                        <a:rPr lang="en-US" sz="1600" b="0" dirty="0">
                          <a:latin typeface="Century Gothic"/>
                          <a:cs typeface="Century Gothic"/>
                        </a:rPr>
                        <a:t>Explosives</a:t>
                      </a:r>
                      <a:r>
                        <a:rPr lang="en-US" sz="1600" b="0" baseline="0" dirty="0">
                          <a:latin typeface="Century Gothic"/>
                          <a:cs typeface="Century Gothic"/>
                        </a:rPr>
                        <a:t> or other materials, normally encased, designed to destroy, damage, wound or kill</a:t>
                      </a:r>
                      <a:endParaRPr lang="en-US" sz="1600" b="0" dirty="0">
                        <a:latin typeface="Century Gothic"/>
                        <a:cs typeface="Century Gothic"/>
                      </a:endParaRPr>
                    </a:p>
                  </a:txBody>
                  <a:tcPr>
                    <a:solidFill>
                      <a:srgbClr val="DCE6F2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>
                        <a:buFont typeface="Wingdings" charset="2"/>
                        <a:buNone/>
                      </a:pPr>
                      <a:r>
                        <a:rPr lang="en-US" sz="1600" b="0" dirty="0" smtClean="0">
                          <a:latin typeface="Century Gothic"/>
                          <a:cs typeface="Century Gothic"/>
                        </a:rPr>
                        <a:t>Explosive device</a:t>
                      </a:r>
                      <a:r>
                        <a:rPr lang="en-US" sz="1600" b="0" baseline="0" dirty="0" smtClean="0">
                          <a:latin typeface="Century Gothic"/>
                          <a:cs typeface="Century Gothic"/>
                        </a:rPr>
                        <a:t>s </a:t>
                      </a:r>
                      <a:r>
                        <a:rPr lang="en-US" sz="1600" b="0" baseline="0" dirty="0">
                          <a:latin typeface="Century Gothic"/>
                          <a:cs typeface="Century Gothic"/>
                        </a:rPr>
                        <a:t>left over from a conflict – </a:t>
                      </a:r>
                      <a:r>
                        <a:rPr lang="en-US" sz="1600" b="0" baseline="0" dirty="0" smtClean="0">
                          <a:latin typeface="Century Gothic"/>
                          <a:cs typeface="Century Gothic"/>
                        </a:rPr>
                        <a:t>grenades</a:t>
                      </a:r>
                      <a:r>
                        <a:rPr lang="en-US" sz="1600" b="0" baseline="0" dirty="0">
                          <a:latin typeface="Century Gothic"/>
                          <a:cs typeface="Century Gothic"/>
                        </a:rPr>
                        <a:t>, rockets, mortars, artillery shells, bombs, cluster munitions and fuses</a:t>
                      </a:r>
                    </a:p>
                  </a:txBody>
                  <a:tcPr>
                    <a:solidFill>
                      <a:srgbClr val="DCE6F2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>
                        <a:buFont typeface="Wingdings" charset="2"/>
                        <a:buNone/>
                      </a:pPr>
                      <a:r>
                        <a:rPr lang="en-US" sz="1600" b="0" dirty="0" smtClean="0">
                          <a:latin typeface="Century Gothic"/>
                          <a:cs typeface="Century Gothic"/>
                        </a:rPr>
                        <a:t>Explosive</a:t>
                      </a:r>
                      <a:r>
                        <a:rPr lang="en-US" sz="1600" b="0" baseline="0" dirty="0"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lang="en-US" sz="1600" b="0" baseline="0" dirty="0" smtClean="0">
                          <a:latin typeface="Century Gothic"/>
                          <a:cs typeface="Century Gothic"/>
                        </a:rPr>
                        <a:t>devices </a:t>
                      </a:r>
                      <a:r>
                        <a:rPr lang="en-US" sz="1600" b="0" baseline="0" dirty="0">
                          <a:latin typeface="Century Gothic"/>
                          <a:cs typeface="Century Gothic"/>
                        </a:rPr>
                        <a:t>assembled by a user (rather than </a:t>
                      </a:r>
                      <a:r>
                        <a:rPr lang="en-US" sz="1600" b="0" baseline="0" dirty="0" smtClean="0">
                          <a:latin typeface="Century Gothic"/>
                          <a:cs typeface="Century Gothic"/>
                        </a:rPr>
                        <a:t>by a commercial </a:t>
                      </a:r>
                      <a:r>
                        <a:rPr lang="en-US" sz="1600" b="0" baseline="0" dirty="0">
                          <a:latin typeface="Century Gothic"/>
                          <a:cs typeface="Century Gothic"/>
                        </a:rPr>
                        <a:t>factory)</a:t>
                      </a:r>
                    </a:p>
                    <a:p>
                      <a:pPr marL="0" indent="0">
                        <a:buFont typeface="Wingdings" charset="2"/>
                        <a:buNone/>
                      </a:pPr>
                      <a:endParaRPr lang="en-US" sz="1600" b="0" baseline="0" dirty="0">
                        <a:latin typeface="Century Gothic"/>
                        <a:cs typeface="Century Gothic"/>
                      </a:endParaRPr>
                    </a:p>
                    <a:p>
                      <a:pPr marL="0" indent="0">
                        <a:buFont typeface="Wingdings" charset="2"/>
                        <a:buNone/>
                      </a:pPr>
                      <a:endParaRPr lang="en-US" sz="1600" b="0" baseline="0" dirty="0">
                        <a:latin typeface="Century Gothic"/>
                        <a:cs typeface="Century Gothic"/>
                      </a:endParaRPr>
                    </a:p>
                    <a:p>
                      <a:pPr marL="0" indent="0">
                        <a:buFont typeface="Wingdings" charset="2"/>
                        <a:buNone/>
                      </a:pPr>
                      <a:endParaRPr lang="en-US" sz="1600" b="0" baseline="0" dirty="0">
                        <a:latin typeface="Century Gothic"/>
                        <a:cs typeface="Century Gothic"/>
                      </a:endParaRPr>
                    </a:p>
                    <a:p>
                      <a:pPr marL="0" indent="0">
                        <a:buFont typeface="Wingdings" charset="2"/>
                        <a:buNone/>
                      </a:pPr>
                      <a:endParaRPr lang="en-US" sz="1600" b="0" baseline="0" dirty="0">
                        <a:latin typeface="Century Gothic"/>
                        <a:cs typeface="Century Gothic"/>
                      </a:endParaRPr>
                    </a:p>
                    <a:p>
                      <a:pPr marL="0" indent="0">
                        <a:buFont typeface="Wingdings" charset="2"/>
                        <a:buNone/>
                      </a:pPr>
                      <a:endParaRPr lang="en-US" sz="1600" b="0" baseline="0" dirty="0">
                        <a:latin typeface="Century Gothic"/>
                        <a:cs typeface="Century Gothic"/>
                      </a:endParaRPr>
                    </a:p>
                    <a:p>
                      <a:pPr marL="0" indent="0">
                        <a:buFont typeface="Wingdings" charset="2"/>
                        <a:buNone/>
                      </a:pPr>
                      <a:endParaRPr lang="en-US" sz="1600" b="0" baseline="0" dirty="0">
                        <a:latin typeface="Century Gothic"/>
                        <a:cs typeface="Century Gothic"/>
                      </a:endParaRPr>
                    </a:p>
                    <a:p>
                      <a:pPr marL="0" indent="0">
                        <a:buFont typeface="Wingdings" charset="2"/>
                        <a:buNone/>
                      </a:pPr>
                      <a:endParaRPr lang="en-US" sz="1600" b="0" baseline="0" dirty="0">
                        <a:latin typeface="Century Gothic"/>
                        <a:cs typeface="Century Gothic"/>
                      </a:endParaRPr>
                    </a:p>
                    <a:p>
                      <a:pPr marL="0" indent="0">
                        <a:buFont typeface="Wingdings" charset="2"/>
                        <a:buNone/>
                      </a:pPr>
                      <a:endParaRPr lang="en-US" sz="1600" b="0" baseline="0" dirty="0">
                        <a:latin typeface="Century Gothic"/>
                        <a:cs typeface="Century Gothic"/>
                      </a:endParaRPr>
                    </a:p>
                    <a:p>
                      <a:pPr marL="0" indent="0">
                        <a:buFont typeface="Wingdings" charset="2"/>
                        <a:buNone/>
                      </a:pPr>
                      <a:endParaRPr lang="en-US" sz="1600" b="0" baseline="0" dirty="0">
                        <a:latin typeface="Century Gothic"/>
                        <a:cs typeface="Century Gothic"/>
                      </a:endParaRPr>
                    </a:p>
                  </a:txBody>
                  <a:tcPr>
                    <a:solidFill>
                      <a:srgbClr val="DCE6F2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</a:tbl>
          </a:graphicData>
        </a:graphic>
      </p:graphicFrame>
      <p:grpSp>
        <p:nvGrpSpPr>
          <p:cNvPr id="2" name="Group 1"/>
          <p:cNvGrpSpPr/>
          <p:nvPr/>
        </p:nvGrpSpPr>
        <p:grpSpPr>
          <a:xfrm>
            <a:off x="597547" y="3886200"/>
            <a:ext cx="7964583" cy="1615031"/>
            <a:chOff x="597547" y="3886200"/>
            <a:chExt cx="7964583" cy="1615031"/>
          </a:xfrm>
        </p:grpSpPr>
        <p:pic>
          <p:nvPicPr>
            <p:cNvPr id="14" name="Picture 2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8672" t="8047" r="2935" b="9821"/>
            <a:stretch/>
          </p:blipFill>
          <p:spPr bwMode="auto">
            <a:xfrm>
              <a:off x="6477000" y="3904296"/>
              <a:ext cx="2085130" cy="15812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" name="Picture 2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5582" t="9298" r="36025" b="7629"/>
            <a:stretch/>
          </p:blipFill>
          <p:spPr bwMode="auto">
            <a:xfrm>
              <a:off x="3553669" y="3886200"/>
              <a:ext cx="2085131" cy="15993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6" name="Picture 2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279" t="9299" r="69541" b="6814"/>
            <a:stretch/>
          </p:blipFill>
          <p:spPr bwMode="auto">
            <a:xfrm>
              <a:off x="597547" y="3886200"/>
              <a:ext cx="2069453" cy="16150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271225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914400" y="1066800"/>
            <a:ext cx="8001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en-US" sz="2800" spc="-60" dirty="0">
                <a:solidFill>
                  <a:srgbClr val="8D9C36"/>
                </a:solidFill>
                <a:latin typeface="Century Gothic"/>
                <a:cs typeface="Century Gothic"/>
              </a:rPr>
              <a:t>Landmines, ERW, </a:t>
            </a:r>
            <a:r>
              <a:rPr lang="en-US" sz="2800" spc="-60" dirty="0" smtClean="0">
                <a:solidFill>
                  <a:srgbClr val="8D9C36"/>
                </a:solidFill>
                <a:latin typeface="Century Gothic"/>
                <a:cs typeface="Century Gothic"/>
              </a:rPr>
              <a:t>IEDs</a:t>
            </a:r>
            <a:endParaRPr lang="en-US" sz="2400" spc="-60" dirty="0">
              <a:latin typeface="Century Gothic"/>
              <a:cs typeface="Century Gothic"/>
            </a:endParaRPr>
          </a:p>
        </p:txBody>
      </p:sp>
      <p:pic>
        <p:nvPicPr>
          <p:cNvPr id="7" name="Picture 6"/>
          <p:cNvPicPr/>
          <p:nvPr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38" y="76200"/>
            <a:ext cx="600462" cy="509981"/>
          </a:xfrm>
          <a:prstGeom prst="rect">
            <a:avLst/>
          </a:prstGeom>
        </p:spPr>
      </p:pic>
      <p:sp>
        <p:nvSpPr>
          <p:cNvPr id="9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6553200" y="6416674"/>
            <a:ext cx="2133600" cy="307212"/>
          </a:xfrm>
        </p:spPr>
        <p:txBody>
          <a:bodyPr/>
          <a:lstStyle/>
          <a:p>
            <a:r>
              <a:rPr lang="en-US" sz="1400" dirty="0" smtClean="0">
                <a:latin typeface="Century Gothic"/>
                <a:cs typeface="Century Gothic"/>
              </a:rPr>
              <a:t>9</a:t>
            </a:r>
            <a:endParaRPr lang="en-US" sz="1400" dirty="0">
              <a:latin typeface="Century Gothic"/>
              <a:cs typeface="Century Gothic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133600" y="6416675"/>
            <a:ext cx="4876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chemeClr val="bg1">
                    <a:lumMod val="50000"/>
                  </a:schemeClr>
                </a:solidFill>
                <a:latin typeface="Century Gothic"/>
                <a:cs typeface="Century Gothic"/>
              </a:rPr>
              <a:t>UN Core Pre-Deployment Training Materials </a:t>
            </a:r>
            <a:r>
              <a:rPr lang="en-US" sz="1400" dirty="0" smtClean="0">
                <a:solidFill>
                  <a:schemeClr val="bg1">
                    <a:lumMod val="50000"/>
                  </a:schemeClr>
                </a:solidFill>
                <a:latin typeface="Century Gothic"/>
                <a:cs typeface="Century Gothic"/>
              </a:rPr>
              <a:t>2017</a:t>
            </a:r>
            <a:endParaRPr lang="en-US" sz="1400" dirty="0">
              <a:solidFill>
                <a:schemeClr val="bg1">
                  <a:lumMod val="50000"/>
                </a:schemeClr>
              </a:solidFill>
              <a:latin typeface="Century Gothic"/>
              <a:cs typeface="Century Gothic"/>
            </a:endParaRPr>
          </a:p>
        </p:txBody>
      </p:sp>
      <p:pic>
        <p:nvPicPr>
          <p:cNvPr id="13" name="Picture 2" descr="http://www.un.org/News/dh/photos/2011/02-18-sf-mine-LG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0" y="4724400"/>
            <a:ext cx="2133600" cy="160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914400" y="1671935"/>
            <a:ext cx="739140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Aft>
                <a:spcPts val="600"/>
              </a:spcAft>
              <a:buFont typeface="Wingdings" charset="2"/>
              <a:buChar char="§"/>
            </a:pPr>
            <a:r>
              <a:rPr lang="en-US" sz="2400" dirty="0">
                <a:latin typeface="Century Gothic"/>
                <a:cs typeface="Century Gothic"/>
              </a:rPr>
              <a:t>Movement stops immediately</a:t>
            </a:r>
          </a:p>
          <a:p>
            <a:pPr marL="342900" indent="-342900">
              <a:spcAft>
                <a:spcPts val="600"/>
              </a:spcAft>
              <a:buFont typeface="Wingdings" charset="2"/>
              <a:buChar char="§"/>
            </a:pPr>
            <a:r>
              <a:rPr lang="en-US" sz="2400" dirty="0">
                <a:latin typeface="Century Gothic"/>
                <a:cs typeface="Century Gothic"/>
              </a:rPr>
              <a:t>Inform and warn people around you</a:t>
            </a:r>
          </a:p>
          <a:p>
            <a:pPr marL="342900" indent="-342900">
              <a:spcAft>
                <a:spcPts val="600"/>
              </a:spcAft>
              <a:buFont typeface="Wingdings" charset="2"/>
              <a:buChar char="§"/>
            </a:pPr>
            <a:r>
              <a:rPr lang="en-US" sz="2400" dirty="0">
                <a:latin typeface="Century Gothic"/>
                <a:cs typeface="Century Gothic"/>
              </a:rPr>
              <a:t>Note the area</a:t>
            </a:r>
          </a:p>
          <a:p>
            <a:pPr marL="342900" indent="-342900">
              <a:spcAft>
                <a:spcPts val="600"/>
              </a:spcAft>
              <a:buFont typeface="Wingdings" charset="2"/>
              <a:buChar char="§"/>
            </a:pPr>
            <a:r>
              <a:rPr lang="en-US" sz="2400" dirty="0">
                <a:latin typeface="Century Gothic"/>
                <a:cs typeface="Century Gothic"/>
              </a:rPr>
              <a:t>Evaluate the situation</a:t>
            </a:r>
          </a:p>
          <a:p>
            <a:pPr marL="342900" indent="-342900">
              <a:spcAft>
                <a:spcPts val="600"/>
              </a:spcAft>
              <a:buFont typeface="Wingdings" charset="2"/>
              <a:buChar char="§"/>
            </a:pPr>
            <a:r>
              <a:rPr lang="en-US" sz="2400" dirty="0">
                <a:latin typeface="Century Gothic"/>
                <a:cs typeface="Century Gothic"/>
              </a:rPr>
              <a:t>Do not move from your position</a:t>
            </a:r>
          </a:p>
        </p:txBody>
      </p:sp>
    </p:spTree>
    <p:extLst>
      <p:ext uri="{BB962C8B-B14F-4D97-AF65-F5344CB8AC3E}">
        <p14:creationId xmlns:p14="http://schemas.microsoft.com/office/powerpoint/2010/main" val="3489523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914400" y="1066800"/>
            <a:ext cx="7391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en-US" sz="2800" dirty="0">
                <a:solidFill>
                  <a:srgbClr val="8D9C36"/>
                </a:solidFill>
                <a:latin typeface="Century Gothic"/>
                <a:cs typeface="Century Gothic"/>
              </a:rPr>
              <a:t>Weapons Firing</a:t>
            </a:r>
          </a:p>
        </p:txBody>
      </p:sp>
      <p:pic>
        <p:nvPicPr>
          <p:cNvPr id="7" name="Picture 6"/>
          <p:cNvPicPr/>
          <p:nvPr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38" y="76200"/>
            <a:ext cx="600462" cy="509981"/>
          </a:xfrm>
          <a:prstGeom prst="rect">
            <a:avLst/>
          </a:prstGeom>
        </p:spPr>
      </p:pic>
      <p:sp>
        <p:nvSpPr>
          <p:cNvPr id="9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6553200" y="6416674"/>
            <a:ext cx="2133600" cy="307212"/>
          </a:xfrm>
        </p:spPr>
        <p:txBody>
          <a:bodyPr/>
          <a:lstStyle/>
          <a:p>
            <a:r>
              <a:rPr lang="en-US" sz="1400" dirty="0" smtClean="0">
                <a:latin typeface="Century Gothic"/>
                <a:cs typeface="Century Gothic"/>
              </a:rPr>
              <a:t>10</a:t>
            </a:r>
            <a:endParaRPr lang="en-US" sz="1400" dirty="0">
              <a:latin typeface="Century Gothic"/>
              <a:cs typeface="Century Gothic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133600" y="6416675"/>
            <a:ext cx="4876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chemeClr val="bg1">
                    <a:lumMod val="50000"/>
                  </a:schemeClr>
                </a:solidFill>
                <a:latin typeface="Century Gothic"/>
                <a:cs typeface="Century Gothic"/>
              </a:rPr>
              <a:t>UN Core Pre-Deployment Training Materials </a:t>
            </a:r>
            <a:r>
              <a:rPr lang="en-US" sz="1400" dirty="0" smtClean="0">
                <a:solidFill>
                  <a:schemeClr val="bg1">
                    <a:lumMod val="50000"/>
                  </a:schemeClr>
                </a:solidFill>
                <a:latin typeface="Century Gothic"/>
                <a:cs typeface="Century Gothic"/>
              </a:rPr>
              <a:t>2017</a:t>
            </a:r>
            <a:endParaRPr lang="en-US" sz="1400" dirty="0">
              <a:solidFill>
                <a:schemeClr val="bg1">
                  <a:lumMod val="50000"/>
                </a:schemeClr>
              </a:solidFill>
              <a:latin typeface="Century Gothic"/>
              <a:cs typeface="Century Gothic"/>
            </a:endParaRPr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4700758"/>
            <a:ext cx="6400800" cy="17159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914400" y="1671935"/>
            <a:ext cx="7391400" cy="29084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2400" b="1" dirty="0">
                <a:latin typeface="Century Gothic"/>
                <a:cs typeface="Century Gothic"/>
              </a:rPr>
              <a:t>On </a:t>
            </a:r>
            <a:r>
              <a:rPr lang="en-US" sz="2400" b="1" dirty="0" smtClean="0">
                <a:latin typeface="Century Gothic"/>
                <a:cs typeface="Century Gothic"/>
              </a:rPr>
              <a:t>foot</a:t>
            </a:r>
            <a:r>
              <a:rPr lang="en-US" sz="2400" dirty="0" smtClean="0">
                <a:latin typeface="Century Gothic"/>
                <a:cs typeface="Century Gothic"/>
              </a:rPr>
              <a:t> </a:t>
            </a:r>
          </a:p>
          <a:p>
            <a:pPr marL="342900" indent="-342900">
              <a:spcAft>
                <a:spcPts val="600"/>
              </a:spcAft>
              <a:buFont typeface="Wingdings" charset="2"/>
              <a:buChar char="§"/>
            </a:pPr>
            <a:r>
              <a:rPr lang="en-US" sz="2400" dirty="0">
                <a:latin typeface="Century Gothic"/>
                <a:cs typeface="Century Gothic"/>
              </a:rPr>
              <a:t>D</a:t>
            </a:r>
            <a:r>
              <a:rPr lang="en-US" sz="2400" dirty="0" smtClean="0">
                <a:latin typeface="Century Gothic"/>
                <a:cs typeface="Century Gothic"/>
              </a:rPr>
              <a:t>rop </a:t>
            </a:r>
            <a:r>
              <a:rPr lang="en-US" sz="2400" dirty="0">
                <a:latin typeface="Century Gothic"/>
                <a:cs typeface="Century Gothic"/>
              </a:rPr>
              <a:t>down, hit the </a:t>
            </a:r>
            <a:r>
              <a:rPr lang="en-US" sz="2400" dirty="0" smtClean="0">
                <a:latin typeface="Century Gothic"/>
                <a:cs typeface="Century Gothic"/>
              </a:rPr>
              <a:t>ground, </a:t>
            </a:r>
            <a:r>
              <a:rPr lang="en-US" sz="2400" dirty="0">
                <a:latin typeface="Century Gothic"/>
                <a:cs typeface="Century Gothic"/>
              </a:rPr>
              <a:t>crawl to the nearest </a:t>
            </a:r>
            <a:r>
              <a:rPr lang="en-US" sz="2400" dirty="0" smtClean="0">
                <a:latin typeface="Century Gothic"/>
                <a:cs typeface="Century Gothic"/>
              </a:rPr>
              <a:t>cover if possible</a:t>
            </a:r>
          </a:p>
          <a:p>
            <a:pPr>
              <a:spcAft>
                <a:spcPts val="600"/>
              </a:spcAft>
            </a:pPr>
            <a:r>
              <a:rPr lang="en-US" sz="2400" b="1" dirty="0" smtClean="0">
                <a:latin typeface="Century Gothic"/>
                <a:cs typeface="Century Gothic"/>
              </a:rPr>
              <a:t>In </a:t>
            </a:r>
            <a:r>
              <a:rPr lang="en-US" sz="2400" b="1" dirty="0">
                <a:latin typeface="Century Gothic"/>
                <a:cs typeface="Century Gothic"/>
              </a:rPr>
              <a:t>a </a:t>
            </a:r>
            <a:r>
              <a:rPr lang="en-US" sz="2400" b="1" dirty="0" smtClean="0">
                <a:latin typeface="Century Gothic"/>
                <a:cs typeface="Century Gothic"/>
              </a:rPr>
              <a:t>vehicle</a:t>
            </a:r>
            <a:endParaRPr lang="en-US" sz="2400" dirty="0" smtClean="0">
              <a:latin typeface="Century Gothic"/>
              <a:cs typeface="Century Gothic"/>
            </a:endParaRPr>
          </a:p>
          <a:p>
            <a:pPr marL="342900" indent="-342900">
              <a:spcAft>
                <a:spcPts val="600"/>
              </a:spcAft>
              <a:buFont typeface="Wingdings" charset="2"/>
              <a:buChar char="§"/>
            </a:pPr>
            <a:r>
              <a:rPr lang="en-US" sz="2400" dirty="0">
                <a:latin typeface="Century Gothic"/>
                <a:cs typeface="Century Gothic"/>
              </a:rPr>
              <a:t>A</a:t>
            </a:r>
            <a:r>
              <a:rPr lang="en-US" sz="2400" dirty="0" smtClean="0">
                <a:latin typeface="Century Gothic"/>
                <a:cs typeface="Century Gothic"/>
              </a:rPr>
              <a:t>ccelerate, drive </a:t>
            </a:r>
            <a:r>
              <a:rPr lang="en-US" sz="2400" dirty="0">
                <a:latin typeface="Century Gothic"/>
                <a:cs typeface="Century Gothic"/>
              </a:rPr>
              <a:t>through if possible – </a:t>
            </a:r>
            <a:r>
              <a:rPr lang="en-US" sz="2400" dirty="0" smtClean="0">
                <a:latin typeface="Century Gothic"/>
                <a:cs typeface="Century Gothic"/>
              </a:rPr>
              <a:t>otherwise exit, </a:t>
            </a:r>
            <a:r>
              <a:rPr lang="en-US" sz="2400" dirty="0">
                <a:latin typeface="Century Gothic"/>
                <a:cs typeface="Century Gothic"/>
              </a:rPr>
              <a:t>hide </a:t>
            </a:r>
            <a:r>
              <a:rPr lang="en-US" sz="2400" dirty="0" smtClean="0">
                <a:latin typeface="Century Gothic"/>
                <a:cs typeface="Century Gothic"/>
              </a:rPr>
              <a:t>behind </a:t>
            </a:r>
            <a:r>
              <a:rPr lang="en-US" sz="2400" dirty="0">
                <a:latin typeface="Century Gothic"/>
                <a:cs typeface="Century Gothic"/>
              </a:rPr>
              <a:t>engine </a:t>
            </a:r>
            <a:r>
              <a:rPr lang="en-US" sz="2400" dirty="0" smtClean="0">
                <a:latin typeface="Century Gothic"/>
                <a:cs typeface="Century Gothic"/>
              </a:rPr>
              <a:t>block, or crawl </a:t>
            </a:r>
            <a:r>
              <a:rPr lang="en-US" sz="2400" dirty="0">
                <a:latin typeface="Century Gothic"/>
                <a:cs typeface="Century Gothic"/>
              </a:rPr>
              <a:t>to better cover nearby</a:t>
            </a:r>
            <a:endParaRPr lang="en-US" sz="2400" b="1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3053093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914400" y="1066800"/>
            <a:ext cx="7391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en-US" sz="2800" dirty="0">
                <a:solidFill>
                  <a:srgbClr val="8D9C36"/>
                </a:solidFill>
                <a:latin typeface="Century Gothic"/>
                <a:cs typeface="Century Gothic"/>
              </a:rPr>
              <a:t>Hijacking</a:t>
            </a:r>
          </a:p>
        </p:txBody>
      </p:sp>
      <p:pic>
        <p:nvPicPr>
          <p:cNvPr id="7" name="Picture 6"/>
          <p:cNvPicPr/>
          <p:nvPr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38" y="76200"/>
            <a:ext cx="600462" cy="509981"/>
          </a:xfrm>
          <a:prstGeom prst="rect">
            <a:avLst/>
          </a:prstGeom>
        </p:spPr>
      </p:pic>
      <p:sp>
        <p:nvSpPr>
          <p:cNvPr id="9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6553200" y="6416674"/>
            <a:ext cx="2133600" cy="307212"/>
          </a:xfrm>
        </p:spPr>
        <p:txBody>
          <a:bodyPr/>
          <a:lstStyle/>
          <a:p>
            <a:r>
              <a:rPr lang="en-US" sz="1400" dirty="0" smtClean="0">
                <a:latin typeface="Century Gothic"/>
                <a:cs typeface="Century Gothic"/>
              </a:rPr>
              <a:t>11</a:t>
            </a:r>
            <a:endParaRPr lang="en-US" sz="1400" dirty="0">
              <a:latin typeface="Century Gothic"/>
              <a:cs typeface="Century Gothic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133600" y="6416675"/>
            <a:ext cx="4876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chemeClr val="bg1">
                    <a:lumMod val="50000"/>
                  </a:schemeClr>
                </a:solidFill>
                <a:latin typeface="Century Gothic"/>
                <a:cs typeface="Century Gothic"/>
              </a:rPr>
              <a:t>UN Core Pre-Deployment Training Materials </a:t>
            </a:r>
            <a:r>
              <a:rPr lang="en-US" sz="1400" dirty="0" smtClean="0">
                <a:solidFill>
                  <a:schemeClr val="bg1">
                    <a:lumMod val="50000"/>
                  </a:schemeClr>
                </a:solidFill>
                <a:latin typeface="Century Gothic"/>
                <a:cs typeface="Century Gothic"/>
              </a:rPr>
              <a:t>2017</a:t>
            </a:r>
            <a:endParaRPr lang="en-US" sz="1400" dirty="0">
              <a:solidFill>
                <a:schemeClr val="bg1">
                  <a:lumMod val="50000"/>
                </a:schemeClr>
              </a:solidFill>
              <a:latin typeface="Century Gothic"/>
              <a:cs typeface="Century Gothic"/>
            </a:endParaRPr>
          </a:p>
        </p:txBody>
      </p:sp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6891" y="4745978"/>
            <a:ext cx="2559909" cy="167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914400" y="1671935"/>
            <a:ext cx="7391400" cy="4196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400"/>
              </a:spcAft>
            </a:pPr>
            <a:r>
              <a:rPr lang="en-US" sz="2400" b="1" dirty="0">
                <a:latin typeface="Century Gothic"/>
                <a:cs typeface="Century Gothic"/>
              </a:rPr>
              <a:t>Precautions</a:t>
            </a:r>
          </a:p>
          <a:p>
            <a:pPr marL="342900" indent="-342900">
              <a:spcAft>
                <a:spcPts val="400"/>
              </a:spcAft>
              <a:buFont typeface="Wingdings" charset="2"/>
              <a:buChar char="§"/>
            </a:pPr>
            <a:r>
              <a:rPr lang="en-US" sz="2400" dirty="0">
                <a:latin typeface="Century Gothic"/>
                <a:cs typeface="Century Gothic"/>
              </a:rPr>
              <a:t>Avoid travel in </a:t>
            </a:r>
            <a:r>
              <a:rPr lang="en-US" sz="2400" dirty="0" smtClean="0">
                <a:latin typeface="Century Gothic"/>
                <a:cs typeface="Century Gothic"/>
              </a:rPr>
              <a:t>the evening</a:t>
            </a:r>
            <a:r>
              <a:rPr lang="en-US" sz="2400" dirty="0">
                <a:latin typeface="Century Gothic"/>
                <a:cs typeface="Century Gothic"/>
              </a:rPr>
              <a:t>, certain locations, alone</a:t>
            </a:r>
          </a:p>
          <a:p>
            <a:pPr marL="342900" indent="-342900">
              <a:spcAft>
                <a:spcPts val="400"/>
              </a:spcAft>
              <a:buFont typeface="Wingdings" charset="2"/>
              <a:buChar char="§"/>
            </a:pPr>
            <a:r>
              <a:rPr lang="en-US" sz="2400" dirty="0">
                <a:latin typeface="Century Gothic"/>
                <a:cs typeface="Century Gothic"/>
              </a:rPr>
              <a:t>Be alert</a:t>
            </a:r>
          </a:p>
          <a:p>
            <a:pPr marL="342900" indent="-342900">
              <a:spcAft>
                <a:spcPts val="400"/>
              </a:spcAft>
              <a:buFont typeface="Wingdings" charset="2"/>
              <a:buChar char="§"/>
            </a:pPr>
            <a:r>
              <a:rPr lang="en-US" sz="2400" dirty="0">
                <a:latin typeface="Century Gothic"/>
                <a:cs typeface="Century Gothic"/>
              </a:rPr>
              <a:t>Never set a driving pattern</a:t>
            </a:r>
          </a:p>
          <a:p>
            <a:pPr marL="342900" indent="-342900">
              <a:spcAft>
                <a:spcPts val="400"/>
              </a:spcAft>
              <a:buFont typeface="Wingdings" charset="2"/>
              <a:buChar char="§"/>
            </a:pPr>
            <a:r>
              <a:rPr lang="en-US" sz="2400" dirty="0">
                <a:latin typeface="Century Gothic"/>
                <a:cs typeface="Century Gothic"/>
              </a:rPr>
              <a:t>Keep vehicle in good condition, </a:t>
            </a:r>
            <a:r>
              <a:rPr lang="en-US" sz="2400" dirty="0" smtClean="0">
                <a:latin typeface="Century Gothic"/>
                <a:cs typeface="Century Gothic"/>
              </a:rPr>
              <a:t>locked </a:t>
            </a:r>
          </a:p>
          <a:p>
            <a:pPr>
              <a:spcAft>
                <a:spcPts val="400"/>
              </a:spcAft>
            </a:pPr>
            <a:r>
              <a:rPr lang="en-US" sz="2400" b="1" dirty="0" smtClean="0">
                <a:latin typeface="Century Gothic"/>
                <a:cs typeface="Century Gothic"/>
              </a:rPr>
              <a:t>If </a:t>
            </a:r>
            <a:r>
              <a:rPr lang="en-US" sz="2400" b="1" dirty="0">
                <a:latin typeface="Century Gothic"/>
                <a:cs typeface="Century Gothic"/>
              </a:rPr>
              <a:t>you are stopped by hijackers</a:t>
            </a:r>
          </a:p>
          <a:p>
            <a:pPr marL="342900" indent="-342900">
              <a:spcAft>
                <a:spcPts val="400"/>
              </a:spcAft>
              <a:buFont typeface="Wingdings" charset="2"/>
              <a:buChar char="§"/>
            </a:pPr>
            <a:r>
              <a:rPr lang="en-US" sz="2400" dirty="0">
                <a:latin typeface="Century Gothic"/>
                <a:cs typeface="Century Gothic"/>
              </a:rPr>
              <a:t>Do not resist, provoke, make </a:t>
            </a:r>
            <a:r>
              <a:rPr lang="en-US" sz="2400" dirty="0" smtClean="0">
                <a:latin typeface="Century Gothic"/>
                <a:cs typeface="Century Gothic"/>
              </a:rPr>
              <a:t>sudden </a:t>
            </a:r>
            <a:r>
              <a:rPr lang="en-US" sz="2400" dirty="0">
                <a:latin typeface="Century Gothic"/>
                <a:cs typeface="Century Gothic"/>
              </a:rPr>
              <a:t>moves</a:t>
            </a:r>
          </a:p>
          <a:p>
            <a:pPr marL="342900" indent="-342900">
              <a:spcAft>
                <a:spcPts val="400"/>
              </a:spcAft>
              <a:buFont typeface="Wingdings" charset="2"/>
              <a:buChar char="§"/>
            </a:pPr>
            <a:r>
              <a:rPr lang="en-US" sz="2400" dirty="0">
                <a:latin typeface="Century Gothic"/>
                <a:cs typeface="Century Gothic"/>
              </a:rPr>
              <a:t>Leave ignition running</a:t>
            </a:r>
          </a:p>
          <a:p>
            <a:pPr marL="342900" indent="-342900">
              <a:spcAft>
                <a:spcPts val="400"/>
              </a:spcAft>
              <a:buFont typeface="Wingdings" charset="2"/>
              <a:buChar char="§"/>
            </a:pPr>
            <a:r>
              <a:rPr lang="en-US" sz="2400" dirty="0">
                <a:latin typeface="Century Gothic"/>
                <a:cs typeface="Century Gothic"/>
              </a:rPr>
              <a:t>Surrender personal </a:t>
            </a:r>
            <a:r>
              <a:rPr lang="en-US" sz="2400" dirty="0" smtClean="0">
                <a:latin typeface="Century Gothic"/>
                <a:cs typeface="Century Gothic"/>
              </a:rPr>
              <a:t>items</a:t>
            </a:r>
            <a:endParaRPr lang="en-US" sz="24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17179513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/>
          <p:nvPr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38" y="76200"/>
            <a:ext cx="600462" cy="509981"/>
          </a:xfrm>
          <a:prstGeom prst="rect">
            <a:avLst/>
          </a:prstGeom>
        </p:spPr>
      </p:pic>
      <p:sp>
        <p:nvSpPr>
          <p:cNvPr id="11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6553200" y="6416674"/>
            <a:ext cx="2133600" cy="307212"/>
          </a:xfrm>
        </p:spPr>
        <p:txBody>
          <a:bodyPr/>
          <a:lstStyle/>
          <a:p>
            <a:r>
              <a:rPr lang="en-US" sz="1400" dirty="0" smtClean="0">
                <a:latin typeface="Century Gothic"/>
                <a:cs typeface="Century Gothic"/>
              </a:rPr>
              <a:t>12</a:t>
            </a:r>
            <a:endParaRPr lang="en-US" sz="1400" dirty="0">
              <a:latin typeface="Century Gothic"/>
              <a:cs typeface="Century Gothic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133600" y="6416675"/>
            <a:ext cx="4876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chemeClr val="bg1">
                    <a:lumMod val="50000"/>
                  </a:schemeClr>
                </a:solidFill>
                <a:latin typeface="Century Gothic"/>
                <a:cs typeface="Century Gothic"/>
              </a:rPr>
              <a:t>UN Core Pre-Deployment Training Materials </a:t>
            </a:r>
            <a:r>
              <a:rPr lang="en-US" sz="1400" dirty="0" smtClean="0">
                <a:solidFill>
                  <a:schemeClr val="bg1">
                    <a:lumMod val="50000"/>
                  </a:schemeClr>
                </a:solidFill>
                <a:latin typeface="Century Gothic"/>
                <a:cs typeface="Century Gothic"/>
              </a:rPr>
              <a:t>2017</a:t>
            </a:r>
            <a:endParaRPr lang="en-US" sz="1400" dirty="0">
              <a:solidFill>
                <a:schemeClr val="bg1">
                  <a:lumMod val="50000"/>
                </a:schemeClr>
              </a:solidFill>
              <a:latin typeface="Century Gothic"/>
              <a:cs typeface="Century Gothic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457200" y="304800"/>
            <a:ext cx="8229600" cy="990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t"/>
          <a:lstStyle/>
          <a:p>
            <a:pPr marL="176213" algn="ctr">
              <a:spcAft>
                <a:spcPts val="600"/>
              </a:spcAft>
            </a:pPr>
            <a:r>
              <a:rPr lang="en-US" sz="2800" b="1" dirty="0">
                <a:solidFill>
                  <a:srgbClr val="002060"/>
                </a:solidFill>
                <a:latin typeface="Century Gothic"/>
                <a:cs typeface="Century Gothic"/>
              </a:rPr>
              <a:t>4</a:t>
            </a:r>
            <a:r>
              <a:rPr lang="en-US" sz="2800" b="1" dirty="0" smtClean="0">
                <a:solidFill>
                  <a:srgbClr val="002060"/>
                </a:solidFill>
                <a:latin typeface="Century Gothic"/>
                <a:cs typeface="Century Gothic"/>
              </a:rPr>
              <a:t>. What Individual Peacekeeping Personnel Can Do</a:t>
            </a:r>
            <a:endParaRPr lang="en-US" sz="2800" b="1" dirty="0">
              <a:solidFill>
                <a:srgbClr val="002060"/>
              </a:solidFill>
              <a:latin typeface="Century Gothic"/>
              <a:cs typeface="Century Gothic"/>
            </a:endParaRPr>
          </a:p>
        </p:txBody>
      </p:sp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1442652506"/>
              </p:ext>
            </p:extLst>
          </p:nvPr>
        </p:nvGraphicFramePr>
        <p:xfrm>
          <a:off x="1600200" y="1911072"/>
          <a:ext cx="6324600" cy="4470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876300" y="1262390"/>
            <a:ext cx="7391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en-US" sz="2800" dirty="0" smtClean="0">
                <a:solidFill>
                  <a:srgbClr val="8D9C36"/>
                </a:solidFill>
                <a:latin typeface="Century Gothic"/>
                <a:cs typeface="Century Gothic"/>
              </a:rPr>
              <a:t>Understand Your Surroundings</a:t>
            </a:r>
            <a:endParaRPr lang="en-US" sz="2800" dirty="0">
              <a:solidFill>
                <a:srgbClr val="8D9C36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13427732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/>
          <p:nvPr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38" y="76200"/>
            <a:ext cx="600462" cy="509981"/>
          </a:xfrm>
          <a:prstGeom prst="rect">
            <a:avLst/>
          </a:prstGeom>
        </p:spPr>
      </p:pic>
      <p:sp>
        <p:nvSpPr>
          <p:cNvPr id="11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6553200" y="6416674"/>
            <a:ext cx="2133600" cy="307212"/>
          </a:xfrm>
        </p:spPr>
        <p:txBody>
          <a:bodyPr/>
          <a:lstStyle/>
          <a:p>
            <a:r>
              <a:rPr lang="en-US" sz="1400" dirty="0" smtClean="0">
                <a:latin typeface="Century Gothic"/>
                <a:cs typeface="Century Gothic"/>
              </a:rPr>
              <a:t>13</a:t>
            </a:r>
            <a:endParaRPr lang="en-US" sz="1400" dirty="0">
              <a:latin typeface="Century Gothic"/>
              <a:cs typeface="Century Gothic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133600" y="6416675"/>
            <a:ext cx="4876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chemeClr val="bg1">
                    <a:lumMod val="50000"/>
                  </a:schemeClr>
                </a:solidFill>
                <a:latin typeface="Century Gothic"/>
                <a:cs typeface="Century Gothic"/>
              </a:rPr>
              <a:t>UN Core Pre-Deployment Training Materials </a:t>
            </a:r>
            <a:r>
              <a:rPr lang="en-US" sz="1400" dirty="0" smtClean="0">
                <a:solidFill>
                  <a:schemeClr val="bg1">
                    <a:lumMod val="50000"/>
                  </a:schemeClr>
                </a:solidFill>
                <a:latin typeface="Century Gothic"/>
                <a:cs typeface="Century Gothic"/>
              </a:rPr>
              <a:t>2017</a:t>
            </a:r>
            <a:endParaRPr lang="en-US" sz="1400" dirty="0">
              <a:solidFill>
                <a:schemeClr val="bg1">
                  <a:lumMod val="50000"/>
                </a:schemeClr>
              </a:solidFill>
              <a:latin typeface="Century Gothic"/>
              <a:cs typeface="Century Gothic"/>
            </a:endParaRPr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/>
          </p:nvPr>
        </p:nvGraphicFramePr>
        <p:xfrm>
          <a:off x="228600" y="2362200"/>
          <a:ext cx="8763000" cy="2240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2100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292100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2921000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685800">
                <a:tc>
                  <a:txBody>
                    <a:bodyPr/>
                    <a:lstStyle/>
                    <a:p>
                      <a:pPr marL="0" indent="0">
                        <a:buFont typeface="Wingdings" charset="2"/>
                        <a:buNone/>
                      </a:pPr>
                      <a:r>
                        <a:rPr lang="en-US" sz="1600" b="1" baseline="0" dirty="0">
                          <a:solidFill>
                            <a:schemeClr val="tx1"/>
                          </a:solidFill>
                          <a:latin typeface="Century Gothic"/>
                          <a:cs typeface="Century Gothic"/>
                        </a:rPr>
                        <a:t>What to Watch For?</a:t>
                      </a:r>
                    </a:p>
                  </a:txBody>
                  <a:tcPr>
                    <a:solidFill>
                      <a:srgbClr val="8EB4E3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>
                        <a:buFont typeface="Wingdings" charset="2"/>
                        <a:buNone/>
                      </a:pPr>
                      <a:r>
                        <a:rPr lang="en-US" sz="1600" b="1" baseline="0" dirty="0">
                          <a:solidFill>
                            <a:schemeClr val="tx1"/>
                          </a:solidFill>
                          <a:latin typeface="Century Gothic"/>
                          <a:cs typeface="Century Gothic"/>
                        </a:rPr>
                        <a:t>Human Observation Reporting Tips</a:t>
                      </a:r>
                    </a:p>
                  </a:txBody>
                  <a:tcPr>
                    <a:solidFill>
                      <a:srgbClr val="8EB4E3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>
                        <a:buFont typeface="Wingdings" charset="2"/>
                        <a:buNone/>
                      </a:pPr>
                      <a:r>
                        <a:rPr lang="en-US" sz="1600" b="1" baseline="0" dirty="0">
                          <a:solidFill>
                            <a:schemeClr val="tx1"/>
                          </a:solidFill>
                          <a:latin typeface="Century Gothic"/>
                          <a:cs typeface="Century Gothic"/>
                        </a:rPr>
                        <a:t>Vehicle Observation Reporting Tips</a:t>
                      </a:r>
                    </a:p>
                  </a:txBody>
                  <a:tcPr>
                    <a:solidFill>
                      <a:srgbClr val="8EB4E3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1554480">
                <a:tc>
                  <a:txBody>
                    <a:bodyPr/>
                    <a:lstStyle/>
                    <a:p>
                      <a:pPr marL="285750" indent="-285750">
                        <a:buFont typeface="Wingdings" charset="2"/>
                        <a:buChar char="§"/>
                      </a:pPr>
                      <a:r>
                        <a:rPr lang="en-US" sz="1600" b="0" dirty="0">
                          <a:latin typeface="Century Gothic"/>
                          <a:cs typeface="Century Gothic"/>
                        </a:rPr>
                        <a:t>Suspicious individuals</a:t>
                      </a:r>
                    </a:p>
                    <a:p>
                      <a:pPr marL="285750" indent="-285750">
                        <a:buFont typeface="Wingdings" charset="2"/>
                        <a:buChar char="§"/>
                      </a:pPr>
                      <a:r>
                        <a:rPr lang="en-US" sz="1600" b="0" dirty="0">
                          <a:latin typeface="Century Gothic"/>
                          <a:cs typeface="Century Gothic"/>
                        </a:rPr>
                        <a:t>Suspicious</a:t>
                      </a:r>
                      <a:r>
                        <a:rPr lang="en-US" sz="1600" b="0" baseline="0" dirty="0">
                          <a:latin typeface="Century Gothic"/>
                          <a:cs typeface="Century Gothic"/>
                        </a:rPr>
                        <a:t> vehicles</a:t>
                      </a:r>
                    </a:p>
                    <a:p>
                      <a:pPr marL="285750" indent="-285750">
                        <a:buFont typeface="Wingdings" charset="2"/>
                        <a:buChar char="§"/>
                      </a:pPr>
                      <a:r>
                        <a:rPr lang="en-US" sz="1600" b="0" baseline="0" dirty="0">
                          <a:latin typeface="Century Gothic"/>
                          <a:cs typeface="Century Gothic"/>
                        </a:rPr>
                        <a:t>Suspicious or unattended objects</a:t>
                      </a:r>
                      <a:endParaRPr lang="en-US" sz="1600" b="0" dirty="0">
                        <a:latin typeface="Century Gothic"/>
                        <a:cs typeface="Century Gothic"/>
                      </a:endParaRPr>
                    </a:p>
                  </a:txBody>
                  <a:tcPr>
                    <a:solidFill>
                      <a:srgbClr val="DCE6F2"/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buFont typeface="Wingdings" charset="2"/>
                        <a:buChar char="§"/>
                      </a:pPr>
                      <a:r>
                        <a:rPr lang="en-US" sz="1600" b="0" dirty="0">
                          <a:latin typeface="Century Gothic"/>
                          <a:cs typeface="Century Gothic"/>
                        </a:rPr>
                        <a:t>Ethnicity</a:t>
                      </a:r>
                    </a:p>
                    <a:p>
                      <a:pPr marL="285750" indent="-285750">
                        <a:buFont typeface="Wingdings" charset="2"/>
                        <a:buChar char="§"/>
                      </a:pPr>
                      <a:r>
                        <a:rPr lang="en-US" sz="1600" b="0" dirty="0">
                          <a:latin typeface="Century Gothic"/>
                          <a:cs typeface="Century Gothic"/>
                        </a:rPr>
                        <a:t>Height</a:t>
                      </a:r>
                    </a:p>
                    <a:p>
                      <a:pPr marL="285750" indent="-285750">
                        <a:buFont typeface="Wingdings" charset="2"/>
                        <a:buChar char="§"/>
                      </a:pPr>
                      <a:r>
                        <a:rPr lang="en-US" sz="1600" b="0" dirty="0">
                          <a:latin typeface="Century Gothic"/>
                          <a:cs typeface="Century Gothic"/>
                        </a:rPr>
                        <a:t>Build</a:t>
                      </a:r>
                    </a:p>
                    <a:p>
                      <a:pPr marL="285750" indent="-285750">
                        <a:buFont typeface="Wingdings" charset="2"/>
                        <a:buChar char="§"/>
                      </a:pPr>
                      <a:r>
                        <a:rPr lang="en-US" sz="1600" b="0" dirty="0">
                          <a:latin typeface="Century Gothic"/>
                          <a:cs typeface="Century Gothic"/>
                        </a:rPr>
                        <a:t>Sex</a:t>
                      </a:r>
                    </a:p>
                    <a:p>
                      <a:pPr marL="285750" indent="-285750">
                        <a:buFont typeface="Wingdings" charset="2"/>
                        <a:buChar char="§"/>
                      </a:pPr>
                      <a:r>
                        <a:rPr lang="en-US" sz="1600" b="0" dirty="0">
                          <a:latin typeface="Century Gothic"/>
                          <a:cs typeface="Century Gothic"/>
                        </a:rPr>
                        <a:t>Age</a:t>
                      </a:r>
                    </a:p>
                    <a:p>
                      <a:pPr marL="285750" indent="-285750">
                        <a:buFont typeface="Wingdings" charset="2"/>
                        <a:buChar char="§"/>
                      </a:pPr>
                      <a:r>
                        <a:rPr lang="en-US" sz="1600" b="0" dirty="0">
                          <a:latin typeface="Century Gothic"/>
                          <a:cs typeface="Century Gothic"/>
                        </a:rPr>
                        <a:t>Weight</a:t>
                      </a:r>
                    </a:p>
                  </a:txBody>
                  <a:tcPr>
                    <a:solidFill>
                      <a:srgbClr val="DCE6F2"/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buFont typeface="Wingdings" charset="2"/>
                        <a:buChar char="§"/>
                      </a:pPr>
                      <a:r>
                        <a:rPr lang="en-US" sz="1600" b="0" dirty="0">
                          <a:latin typeface="Century Gothic"/>
                          <a:cs typeface="Century Gothic"/>
                        </a:rPr>
                        <a:t>License plate number</a:t>
                      </a:r>
                    </a:p>
                    <a:p>
                      <a:pPr marL="285750" indent="-285750">
                        <a:buFont typeface="Wingdings" charset="2"/>
                        <a:buChar char="§"/>
                      </a:pPr>
                      <a:r>
                        <a:rPr lang="en-US" sz="1600" b="0" dirty="0">
                          <a:latin typeface="Century Gothic"/>
                          <a:cs typeface="Century Gothic"/>
                        </a:rPr>
                        <a:t>Body style/size/</a:t>
                      </a:r>
                      <a:r>
                        <a:rPr lang="en-US" sz="1600" b="0" dirty="0" err="1">
                          <a:latin typeface="Century Gothic"/>
                          <a:cs typeface="Century Gothic"/>
                        </a:rPr>
                        <a:t>colour</a:t>
                      </a:r>
                      <a:endParaRPr lang="en-US" sz="1600" b="0" dirty="0">
                        <a:latin typeface="Century Gothic"/>
                        <a:cs typeface="Century Gothic"/>
                      </a:endParaRPr>
                    </a:p>
                    <a:p>
                      <a:pPr marL="285750" indent="-285750">
                        <a:buFont typeface="Wingdings" charset="2"/>
                        <a:buChar char="§"/>
                      </a:pPr>
                      <a:r>
                        <a:rPr lang="en-US" sz="1600" b="0" dirty="0">
                          <a:latin typeface="Century Gothic"/>
                          <a:cs typeface="Century Gothic"/>
                        </a:rPr>
                        <a:t>Make/model/year</a:t>
                      </a:r>
                    </a:p>
                    <a:p>
                      <a:pPr marL="285750" indent="-285750">
                        <a:buFont typeface="Wingdings" charset="2"/>
                        <a:buChar char="§"/>
                      </a:pPr>
                      <a:r>
                        <a:rPr lang="en-US" sz="1600" b="0" dirty="0">
                          <a:latin typeface="Century Gothic"/>
                          <a:cs typeface="Century Gothic"/>
                        </a:rPr>
                        <a:t>Any</a:t>
                      </a:r>
                      <a:r>
                        <a:rPr lang="en-US" sz="1600" b="0" baseline="0" dirty="0">
                          <a:latin typeface="Century Gothic"/>
                          <a:cs typeface="Century Gothic"/>
                        </a:rPr>
                        <a:t> peculiarities</a:t>
                      </a:r>
                    </a:p>
                    <a:p>
                      <a:pPr marL="285750" indent="-285750">
                        <a:buFont typeface="Wingdings" charset="2"/>
                        <a:buChar char="§"/>
                      </a:pPr>
                      <a:r>
                        <a:rPr lang="en-US" sz="1600" b="0" baseline="0" dirty="0">
                          <a:latin typeface="Century Gothic"/>
                          <a:cs typeface="Century Gothic"/>
                        </a:rPr>
                        <a:t>Occupants</a:t>
                      </a:r>
                      <a:endParaRPr lang="en-US" sz="1600" b="0" dirty="0">
                        <a:latin typeface="Century Gothic"/>
                        <a:cs typeface="Century Gothic"/>
                      </a:endParaRPr>
                    </a:p>
                  </a:txBody>
                  <a:tcPr>
                    <a:solidFill>
                      <a:srgbClr val="DCE6F2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914400" y="1066800"/>
            <a:ext cx="7391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en-US" sz="2800" dirty="0" smtClean="0">
                <a:solidFill>
                  <a:srgbClr val="8D9C36"/>
                </a:solidFill>
                <a:latin typeface="Century Gothic"/>
                <a:cs typeface="Century Gothic"/>
              </a:rPr>
              <a:t>Stay Alert</a:t>
            </a:r>
            <a:endParaRPr lang="en-US" sz="2800" dirty="0">
              <a:solidFill>
                <a:srgbClr val="8D9C36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847193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 Box 8"/>
          <p:cNvSpPr txBox="1"/>
          <p:nvPr/>
        </p:nvSpPr>
        <p:spPr>
          <a:xfrm>
            <a:off x="685800" y="685800"/>
            <a:ext cx="7772400" cy="4800600"/>
          </a:xfrm>
          <a:prstGeom prst="rect">
            <a:avLst/>
          </a:prstGeom>
          <a:noFill/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en-US" sz="3200" b="1" dirty="0">
                <a:solidFill>
                  <a:srgbClr val="002060"/>
                </a:solidFill>
                <a:latin typeface="Century Gothic"/>
                <a:ea typeface="Calibri"/>
                <a:cs typeface="Century Gothic"/>
              </a:rPr>
              <a:t>Relevance </a:t>
            </a:r>
            <a:endParaRPr lang="en-US" sz="3200" b="1" dirty="0">
              <a:solidFill>
                <a:srgbClr val="002060"/>
              </a:solidFill>
              <a:effectLst/>
              <a:latin typeface="Century Gothic"/>
              <a:ea typeface="Calibri"/>
              <a:cs typeface="Century Gothic"/>
            </a:endParaRPr>
          </a:p>
          <a:p>
            <a:pPr marL="0" marR="0" algn="ctr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endParaRPr lang="en-US" sz="3200" spc="600" dirty="0">
              <a:solidFill>
                <a:srgbClr val="ADC5F1"/>
              </a:solidFill>
              <a:ea typeface="Calibri"/>
              <a:cs typeface="Times New Roman"/>
            </a:endParaRPr>
          </a:p>
          <a:p>
            <a:pPr marL="342900" marR="0" indent="-342900">
              <a:lnSpc>
                <a:spcPct val="115000"/>
              </a:lnSpc>
              <a:spcBef>
                <a:spcPts val="0"/>
              </a:spcBef>
              <a:spcAft>
                <a:spcPts val="1800"/>
              </a:spcAft>
              <a:buFont typeface="Wingdings" charset="2"/>
              <a:buChar char="§"/>
            </a:pPr>
            <a:r>
              <a:rPr lang="en-US" sz="2400" dirty="0">
                <a:solidFill>
                  <a:srgbClr val="8D9C36"/>
                </a:solidFill>
                <a:latin typeface="Century Gothic"/>
                <a:ea typeface="Calibri"/>
                <a:cs typeface="Century Gothic"/>
              </a:rPr>
              <a:t>As UN </a:t>
            </a:r>
            <a:r>
              <a:rPr lang="en-US" sz="2400" dirty="0" smtClean="0">
                <a:solidFill>
                  <a:srgbClr val="8D9C36"/>
                </a:solidFill>
                <a:latin typeface="Century Gothic"/>
                <a:ea typeface="Calibri"/>
                <a:cs typeface="Century Gothic"/>
              </a:rPr>
              <a:t>personnel, </a:t>
            </a:r>
            <a:r>
              <a:rPr lang="en-US" sz="2400" dirty="0">
                <a:solidFill>
                  <a:srgbClr val="8D9C36"/>
                </a:solidFill>
                <a:latin typeface="Century Gothic"/>
                <a:ea typeface="Calibri"/>
                <a:cs typeface="Century Gothic"/>
              </a:rPr>
              <a:t>you are at substantial risk of being targeted</a:t>
            </a:r>
          </a:p>
          <a:p>
            <a:pPr marL="342900" marR="0" indent="-342900">
              <a:lnSpc>
                <a:spcPct val="115000"/>
              </a:lnSpc>
              <a:spcBef>
                <a:spcPts val="0"/>
              </a:spcBef>
              <a:spcAft>
                <a:spcPts val="1800"/>
              </a:spcAft>
              <a:buFont typeface="Wingdings" charset="2"/>
              <a:buChar char="§"/>
            </a:pPr>
            <a:r>
              <a:rPr lang="en-US" sz="2400" dirty="0">
                <a:solidFill>
                  <a:srgbClr val="8D9C36"/>
                </a:solidFill>
                <a:effectLst/>
                <a:latin typeface="Century Gothic"/>
                <a:ea typeface="Calibri"/>
                <a:cs typeface="Century Gothic"/>
              </a:rPr>
              <a:t>Your individual security </a:t>
            </a:r>
            <a:r>
              <a:rPr lang="en-US" sz="2400" dirty="0" smtClean="0">
                <a:solidFill>
                  <a:srgbClr val="8D9C36"/>
                </a:solidFill>
                <a:latin typeface="Century Gothic"/>
                <a:ea typeface="Calibri"/>
                <a:cs typeface="Century Gothic"/>
              </a:rPr>
              <a:t>depends on</a:t>
            </a:r>
            <a:r>
              <a:rPr lang="en-US" sz="2400" dirty="0" smtClean="0">
                <a:solidFill>
                  <a:srgbClr val="8D9C36"/>
                </a:solidFill>
                <a:effectLst/>
                <a:latin typeface="Century Gothic"/>
                <a:ea typeface="Calibri"/>
                <a:cs typeface="Century Gothic"/>
              </a:rPr>
              <a:t> </a:t>
            </a:r>
            <a:r>
              <a:rPr lang="en-US" sz="2400" dirty="0">
                <a:solidFill>
                  <a:srgbClr val="8D9C36"/>
                </a:solidFill>
                <a:effectLst/>
                <a:latin typeface="Century Gothic"/>
                <a:ea typeface="Calibri"/>
                <a:cs typeface="Century Gothic"/>
              </a:rPr>
              <a:t>how well you are prepared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133600" y="6400800"/>
            <a:ext cx="4876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chemeClr val="bg1">
                    <a:lumMod val="50000"/>
                  </a:schemeClr>
                </a:solidFill>
                <a:latin typeface="Century Gothic"/>
                <a:cs typeface="Century Gothic"/>
              </a:rPr>
              <a:t>UN Core Pre-Deployment Training Materials </a:t>
            </a:r>
            <a:r>
              <a:rPr lang="en-US" sz="1400" dirty="0" smtClean="0">
                <a:solidFill>
                  <a:schemeClr val="bg1">
                    <a:lumMod val="50000"/>
                  </a:schemeClr>
                </a:solidFill>
                <a:latin typeface="Century Gothic"/>
                <a:cs typeface="Century Gothic"/>
              </a:rPr>
              <a:t>2017</a:t>
            </a:r>
            <a:endParaRPr lang="en-US" sz="1400" dirty="0">
              <a:solidFill>
                <a:schemeClr val="bg1">
                  <a:lumMod val="50000"/>
                </a:schemeClr>
              </a:solidFill>
              <a:latin typeface="Century Gothic"/>
              <a:cs typeface="Century Gothic"/>
            </a:endParaRPr>
          </a:p>
        </p:txBody>
      </p:sp>
      <p:pic>
        <p:nvPicPr>
          <p:cNvPr id="6" name="Picture 5"/>
          <p:cNvPicPr/>
          <p:nvPr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38" y="76200"/>
            <a:ext cx="600462" cy="5099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20017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914400" y="1694527"/>
            <a:ext cx="7391400" cy="12772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Aft>
                <a:spcPts val="600"/>
              </a:spcAft>
              <a:buFont typeface="Wingdings" charset="2"/>
              <a:buChar char="§"/>
            </a:pPr>
            <a:r>
              <a:rPr lang="en-US" sz="2400" dirty="0">
                <a:latin typeface="Century Gothic"/>
                <a:cs typeface="Century Gothic"/>
              </a:rPr>
              <a:t>Prevention is the best policy</a:t>
            </a:r>
          </a:p>
          <a:p>
            <a:pPr marL="342900" indent="-342900">
              <a:spcAft>
                <a:spcPts val="600"/>
              </a:spcAft>
              <a:buFont typeface="Wingdings" charset="2"/>
              <a:buChar char="§"/>
            </a:pPr>
            <a:r>
              <a:rPr lang="en-US" sz="2400" dirty="0">
                <a:latin typeface="Century Gothic"/>
                <a:cs typeface="Century Gothic"/>
              </a:rPr>
              <a:t>The best way to be safe and secure is to avoid trouble in the first place</a:t>
            </a:r>
          </a:p>
        </p:txBody>
      </p:sp>
      <p:pic>
        <p:nvPicPr>
          <p:cNvPr id="13" name="Picture 12"/>
          <p:cNvPicPr/>
          <p:nvPr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38" y="76200"/>
            <a:ext cx="600462" cy="509981"/>
          </a:xfrm>
          <a:prstGeom prst="rect">
            <a:avLst/>
          </a:prstGeom>
        </p:spPr>
      </p:pic>
      <p:sp>
        <p:nvSpPr>
          <p:cNvPr id="11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6553200" y="6416674"/>
            <a:ext cx="2133600" cy="307212"/>
          </a:xfrm>
        </p:spPr>
        <p:txBody>
          <a:bodyPr/>
          <a:lstStyle/>
          <a:p>
            <a:r>
              <a:rPr lang="en-US" sz="1400" dirty="0" smtClean="0">
                <a:latin typeface="Century Gothic"/>
                <a:cs typeface="Century Gothic"/>
              </a:rPr>
              <a:t>14</a:t>
            </a:r>
            <a:endParaRPr lang="en-US" sz="1400" dirty="0">
              <a:latin typeface="Century Gothic"/>
              <a:cs typeface="Century Gothic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133600" y="6416675"/>
            <a:ext cx="4876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chemeClr val="bg1">
                    <a:lumMod val="50000"/>
                  </a:schemeClr>
                </a:solidFill>
                <a:latin typeface="Century Gothic"/>
                <a:cs typeface="Century Gothic"/>
              </a:rPr>
              <a:t>UN Core Pre-Deployment Training Materials </a:t>
            </a:r>
            <a:r>
              <a:rPr lang="en-US" sz="1400" dirty="0" smtClean="0">
                <a:solidFill>
                  <a:schemeClr val="bg1">
                    <a:lumMod val="50000"/>
                  </a:schemeClr>
                </a:solidFill>
                <a:latin typeface="Century Gothic"/>
                <a:cs typeface="Century Gothic"/>
              </a:rPr>
              <a:t>2017</a:t>
            </a:r>
            <a:endParaRPr lang="en-US" sz="1400" dirty="0">
              <a:solidFill>
                <a:schemeClr val="bg1">
                  <a:lumMod val="50000"/>
                </a:schemeClr>
              </a:solidFill>
              <a:latin typeface="Century Gothic"/>
              <a:cs typeface="Century Gothic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914400" y="1066800"/>
            <a:ext cx="7391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en-US" sz="2800" dirty="0" smtClean="0">
                <a:solidFill>
                  <a:srgbClr val="8D9C36"/>
                </a:solidFill>
                <a:latin typeface="Century Gothic"/>
                <a:cs typeface="Century Gothic"/>
              </a:rPr>
              <a:t>Take Precautions</a:t>
            </a:r>
            <a:endParaRPr lang="en-US" sz="2800" dirty="0">
              <a:solidFill>
                <a:srgbClr val="8D9C36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968608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/>
          <p:nvPr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38" y="76200"/>
            <a:ext cx="600462" cy="509981"/>
          </a:xfrm>
          <a:prstGeom prst="rect">
            <a:avLst/>
          </a:prstGeom>
        </p:spPr>
      </p:pic>
      <p:sp>
        <p:nvSpPr>
          <p:cNvPr id="11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6553200" y="6416674"/>
            <a:ext cx="2133600" cy="307212"/>
          </a:xfrm>
        </p:spPr>
        <p:txBody>
          <a:bodyPr/>
          <a:lstStyle/>
          <a:p>
            <a:r>
              <a:rPr lang="en-US" sz="1400" dirty="0" smtClean="0">
                <a:latin typeface="Century Gothic"/>
                <a:cs typeface="Century Gothic"/>
              </a:rPr>
              <a:t>15</a:t>
            </a:r>
            <a:endParaRPr lang="en-US" sz="1400" dirty="0">
              <a:latin typeface="Century Gothic"/>
              <a:cs typeface="Century Gothic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133600" y="6416675"/>
            <a:ext cx="4876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chemeClr val="bg1">
                    <a:lumMod val="50000"/>
                  </a:schemeClr>
                </a:solidFill>
                <a:latin typeface="Century Gothic"/>
                <a:cs typeface="Century Gothic"/>
              </a:rPr>
              <a:t>UN Core Pre-Deployment Training Materials </a:t>
            </a:r>
            <a:r>
              <a:rPr lang="en-US" sz="1400" dirty="0" smtClean="0">
                <a:solidFill>
                  <a:schemeClr val="bg1">
                    <a:lumMod val="50000"/>
                  </a:schemeClr>
                </a:solidFill>
                <a:latin typeface="Century Gothic"/>
                <a:cs typeface="Century Gothic"/>
              </a:rPr>
              <a:t>2017</a:t>
            </a:r>
            <a:endParaRPr lang="en-US" sz="1400" dirty="0">
              <a:solidFill>
                <a:schemeClr val="bg1">
                  <a:lumMod val="50000"/>
                </a:schemeClr>
              </a:solidFill>
              <a:latin typeface="Century Gothic"/>
              <a:cs typeface="Century Gothic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914400" y="1066800"/>
            <a:ext cx="7391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en-US" sz="2800" dirty="0" smtClean="0">
                <a:solidFill>
                  <a:srgbClr val="8D9C36"/>
                </a:solidFill>
                <a:latin typeface="Century Gothic"/>
                <a:cs typeface="Century Gothic"/>
              </a:rPr>
              <a:t>Be Prepared</a:t>
            </a:r>
            <a:endParaRPr lang="en-US" sz="2800" dirty="0">
              <a:solidFill>
                <a:srgbClr val="8D9C36"/>
              </a:solidFill>
              <a:latin typeface="Century Gothic"/>
              <a:cs typeface="Century Gothic"/>
            </a:endParaRPr>
          </a:p>
        </p:txBody>
      </p:sp>
      <p:sp>
        <p:nvSpPr>
          <p:cNvPr id="10" name="Oval 9"/>
          <p:cNvSpPr/>
          <p:nvPr/>
        </p:nvSpPr>
        <p:spPr>
          <a:xfrm>
            <a:off x="2272090" y="1510090"/>
            <a:ext cx="4890710" cy="4890710"/>
          </a:xfrm>
          <a:prstGeom prst="ellipse">
            <a:avLst/>
          </a:prstGeom>
          <a:noFill/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2952257" y="2159650"/>
            <a:ext cx="3530377" cy="3530377"/>
          </a:xfrm>
          <a:prstGeom prst="ellipse">
            <a:avLst/>
          </a:prstGeom>
          <a:noFill/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3672908" y="2951393"/>
            <a:ext cx="2089075" cy="2089075"/>
          </a:xfrm>
          <a:prstGeom prst="ellipse">
            <a:avLst/>
          </a:prstGeom>
          <a:noFill/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6" name="Content Placeholder 3"/>
          <p:cNvPicPr>
            <a:picLocks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607" t="45527" r="45628" b="34535"/>
          <a:stretch/>
        </p:blipFill>
        <p:spPr bwMode="auto">
          <a:xfrm>
            <a:off x="4381987" y="3224818"/>
            <a:ext cx="670915" cy="1437896"/>
          </a:xfrm>
          <a:prstGeom prst="rect">
            <a:avLst/>
          </a:prstGeom>
          <a:noFill/>
          <a:ln>
            <a:noFill/>
          </a:ln>
        </p:spPr>
      </p:pic>
      <p:sp>
        <p:nvSpPr>
          <p:cNvPr id="17" name="Rectangle 16"/>
          <p:cNvSpPr/>
          <p:nvPr/>
        </p:nvSpPr>
        <p:spPr>
          <a:xfrm>
            <a:off x="2681483" y="1328006"/>
            <a:ext cx="4067306" cy="2501176"/>
          </a:xfrm>
          <a:prstGeom prst="rect">
            <a:avLst/>
          </a:prstGeom>
          <a:noFill/>
          <a:effectLst/>
        </p:spPr>
        <p:txBody>
          <a:bodyPr wrap="none" lIns="91440" tIns="45720" rIns="91440" bIns="45720">
            <a:prstTxWarp prst="textArchUp">
              <a:avLst>
                <a:gd name="adj" fmla="val 10688592"/>
              </a:avLst>
            </a:prstTxWarp>
            <a:spAutoFit/>
          </a:bodyPr>
          <a:lstStyle/>
          <a:p>
            <a:pPr algn="ctr"/>
            <a:r>
              <a:rPr lang="en-US" sz="22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t</a:t>
            </a:r>
            <a:r>
              <a:rPr lang="en-US" sz="22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imely accurate information will protect</a:t>
            </a:r>
            <a:endParaRPr lang="en-US" sz="22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00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8" name="Rectangle 17"/>
          <p:cNvSpPr/>
          <p:nvPr/>
        </p:nvSpPr>
        <p:spPr>
          <a:xfrm rot="3718006">
            <a:off x="4130844" y="2495468"/>
            <a:ext cx="2857174" cy="1939006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Up">
              <a:avLst>
                <a:gd name="adj" fmla="val 10688592"/>
              </a:avLst>
            </a:prstTxWarp>
            <a:spAutoFit/>
          </a:bodyPr>
          <a:lstStyle/>
          <a:p>
            <a:pPr algn="ctr"/>
            <a:r>
              <a:rPr lang="en-US" sz="22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f</a:t>
            </a:r>
            <a:r>
              <a:rPr lang="en-US" sz="22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orces of law and order</a:t>
            </a:r>
            <a:endParaRPr lang="en-US" sz="22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00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3521740" y="2764352"/>
            <a:ext cx="2312649" cy="182683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Up">
              <a:avLst>
                <a:gd name="adj" fmla="val 10688592"/>
              </a:avLst>
            </a:prstTxWarp>
            <a:spAutoFit/>
          </a:bodyPr>
          <a:lstStyle/>
          <a:p>
            <a:pPr algn="ctr"/>
            <a:r>
              <a:rPr lang="en-US" sz="22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p</a:t>
            </a:r>
            <a:r>
              <a:rPr lang="en-US" sz="22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ersonal security measures</a:t>
            </a:r>
            <a:endParaRPr lang="en-US" sz="22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00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20" name="Right Arrow 19"/>
          <p:cNvSpPr/>
          <p:nvPr/>
        </p:nvSpPr>
        <p:spPr>
          <a:xfrm rot="616466">
            <a:off x="1349513" y="3180710"/>
            <a:ext cx="1573709" cy="570896"/>
          </a:xfrm>
          <a:prstGeom prst="rightArrow">
            <a:avLst/>
          </a:prstGeom>
          <a:solidFill>
            <a:schemeClr val="tx1"/>
          </a:solidFill>
          <a:ln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Box 20"/>
          <p:cNvSpPr txBox="1"/>
          <p:nvPr/>
        </p:nvSpPr>
        <p:spPr>
          <a:xfrm rot="582223">
            <a:off x="1301243" y="2800376"/>
            <a:ext cx="2230465" cy="500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latin typeface="Century Gothic"/>
                <a:cs typeface="Century Gothic"/>
              </a:rPr>
              <a:t>aggressor</a:t>
            </a:r>
            <a:endParaRPr lang="en-US" sz="2800" b="1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1478191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914400" y="1671935"/>
            <a:ext cx="7391400" cy="33547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2400" dirty="0">
                <a:solidFill>
                  <a:srgbClr val="000000"/>
                </a:solidFill>
                <a:latin typeface="Century Gothic"/>
                <a:cs typeface="Century Gothic"/>
              </a:rPr>
              <a:t>If you find yourself in a situation of intense agitation, hostility </a:t>
            </a:r>
            <a:r>
              <a:rPr lang="en-US" sz="2400" dirty="0" smtClean="0">
                <a:solidFill>
                  <a:srgbClr val="000000"/>
                </a:solidFill>
                <a:latin typeface="Century Gothic"/>
                <a:cs typeface="Century Gothic"/>
              </a:rPr>
              <a:t>and </a:t>
            </a:r>
            <a:r>
              <a:rPr lang="en-US" sz="2400" dirty="0">
                <a:solidFill>
                  <a:srgbClr val="000000"/>
                </a:solidFill>
                <a:latin typeface="Century Gothic"/>
                <a:cs typeface="Century Gothic"/>
              </a:rPr>
              <a:t>danger:</a:t>
            </a:r>
          </a:p>
          <a:p>
            <a:pPr marL="342900" indent="-342900">
              <a:spcAft>
                <a:spcPts val="600"/>
              </a:spcAft>
              <a:buFont typeface="Wingdings" charset="2"/>
              <a:buChar char="§"/>
            </a:pPr>
            <a:r>
              <a:rPr lang="en-US" sz="2400" dirty="0">
                <a:solidFill>
                  <a:srgbClr val="000000"/>
                </a:solidFill>
                <a:latin typeface="Century Gothic"/>
                <a:cs typeface="Century Gothic"/>
              </a:rPr>
              <a:t>Stay calm</a:t>
            </a:r>
          </a:p>
          <a:p>
            <a:pPr marL="342900" indent="-342900">
              <a:spcAft>
                <a:spcPts val="600"/>
              </a:spcAft>
              <a:buFont typeface="Wingdings" charset="2"/>
              <a:buChar char="§"/>
            </a:pPr>
            <a:r>
              <a:rPr lang="en-US" sz="2400" dirty="0">
                <a:solidFill>
                  <a:srgbClr val="000000"/>
                </a:solidFill>
                <a:latin typeface="Century Gothic"/>
                <a:cs typeface="Century Gothic"/>
              </a:rPr>
              <a:t>Do not be provoked</a:t>
            </a:r>
          </a:p>
          <a:p>
            <a:pPr marL="342900" indent="-342900">
              <a:spcAft>
                <a:spcPts val="600"/>
              </a:spcAft>
              <a:buFont typeface="Wingdings" charset="2"/>
              <a:buChar char="§"/>
            </a:pPr>
            <a:r>
              <a:rPr lang="en-US" sz="2400" dirty="0">
                <a:solidFill>
                  <a:srgbClr val="000000"/>
                </a:solidFill>
                <a:latin typeface="Century Gothic"/>
                <a:cs typeface="Century Gothic"/>
              </a:rPr>
              <a:t>Take the action that preserves human life, health and dignity – in that order</a:t>
            </a:r>
          </a:p>
          <a:p>
            <a:pPr marL="342900" indent="-342900">
              <a:spcAft>
                <a:spcPts val="600"/>
              </a:spcAft>
              <a:buFont typeface="Wingdings" charset="2"/>
              <a:buChar char="§"/>
            </a:pPr>
            <a:r>
              <a:rPr lang="en-US" sz="2400" b="1" dirty="0">
                <a:solidFill>
                  <a:srgbClr val="000000"/>
                </a:solidFill>
                <a:latin typeface="Century Gothic"/>
                <a:cs typeface="Century Gothic"/>
              </a:rPr>
              <a:t>Note:</a:t>
            </a:r>
            <a:r>
              <a:rPr lang="en-US" sz="2400" dirty="0">
                <a:solidFill>
                  <a:srgbClr val="000000"/>
                </a:solidFill>
                <a:latin typeface="Century Gothic"/>
                <a:cs typeface="Century Gothic"/>
              </a:rPr>
              <a:t> There are conflicting opinions regarding self-defense and the use of weapons</a:t>
            </a:r>
            <a:endParaRPr lang="en-US" sz="2400" b="1" dirty="0">
              <a:solidFill>
                <a:srgbClr val="000000"/>
              </a:solidFill>
              <a:latin typeface="Century Gothic"/>
              <a:cs typeface="Century Gothic"/>
            </a:endParaRPr>
          </a:p>
        </p:txBody>
      </p:sp>
      <p:pic>
        <p:nvPicPr>
          <p:cNvPr id="13" name="Picture 12"/>
          <p:cNvPicPr/>
          <p:nvPr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38" y="76200"/>
            <a:ext cx="600462" cy="509981"/>
          </a:xfrm>
          <a:prstGeom prst="rect">
            <a:avLst/>
          </a:prstGeom>
        </p:spPr>
      </p:pic>
      <p:sp>
        <p:nvSpPr>
          <p:cNvPr id="11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6553200" y="6416674"/>
            <a:ext cx="2133600" cy="307212"/>
          </a:xfrm>
        </p:spPr>
        <p:txBody>
          <a:bodyPr/>
          <a:lstStyle/>
          <a:p>
            <a:r>
              <a:rPr lang="en-US" sz="1400" dirty="0" smtClean="0">
                <a:latin typeface="Century Gothic"/>
                <a:cs typeface="Century Gothic"/>
              </a:rPr>
              <a:t>16</a:t>
            </a:r>
            <a:endParaRPr lang="en-US" sz="1400" dirty="0">
              <a:latin typeface="Century Gothic"/>
              <a:cs typeface="Century Gothic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133600" y="6416675"/>
            <a:ext cx="4876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chemeClr val="bg1">
                    <a:lumMod val="50000"/>
                  </a:schemeClr>
                </a:solidFill>
                <a:latin typeface="Century Gothic"/>
                <a:cs typeface="Century Gothic"/>
              </a:rPr>
              <a:t>UN Core Pre-Deployment Training Materials </a:t>
            </a:r>
            <a:r>
              <a:rPr lang="en-US" sz="1400" dirty="0" smtClean="0">
                <a:solidFill>
                  <a:schemeClr val="bg1">
                    <a:lumMod val="50000"/>
                  </a:schemeClr>
                </a:solidFill>
                <a:latin typeface="Century Gothic"/>
                <a:cs typeface="Century Gothic"/>
              </a:rPr>
              <a:t>2017</a:t>
            </a:r>
            <a:endParaRPr lang="en-US" sz="1400" dirty="0">
              <a:solidFill>
                <a:schemeClr val="bg1">
                  <a:lumMod val="50000"/>
                </a:schemeClr>
              </a:solidFill>
              <a:latin typeface="Century Gothic"/>
              <a:cs typeface="Century Gothic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914400" y="1066800"/>
            <a:ext cx="7391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en-US" sz="2800" dirty="0" smtClean="0">
                <a:solidFill>
                  <a:srgbClr val="8D9C36"/>
                </a:solidFill>
                <a:latin typeface="Century Gothic"/>
                <a:cs typeface="Century Gothic"/>
              </a:rPr>
              <a:t>Respond to Threats</a:t>
            </a:r>
            <a:endParaRPr lang="en-US" sz="2800" dirty="0">
              <a:solidFill>
                <a:srgbClr val="8D9C36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19057446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914400" y="1600200"/>
            <a:ext cx="7391400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2400" dirty="0">
                <a:solidFill>
                  <a:srgbClr val="000000"/>
                </a:solidFill>
                <a:latin typeface="Century Gothic"/>
                <a:cs typeface="Century Gothic"/>
              </a:rPr>
              <a:t>After any serious incident:</a:t>
            </a:r>
          </a:p>
          <a:p>
            <a:pPr marL="342900" indent="-342900">
              <a:spcAft>
                <a:spcPts val="600"/>
              </a:spcAft>
              <a:buFont typeface="Wingdings" charset="2"/>
              <a:buChar char="§"/>
            </a:pPr>
            <a:r>
              <a:rPr lang="en-US" sz="2400" dirty="0">
                <a:solidFill>
                  <a:srgbClr val="000000"/>
                </a:solidFill>
                <a:latin typeface="Century Gothic"/>
                <a:cs typeface="Century Gothic"/>
              </a:rPr>
              <a:t>Go to a safe place</a:t>
            </a:r>
          </a:p>
          <a:p>
            <a:pPr marL="342900" indent="-342900">
              <a:spcAft>
                <a:spcPts val="600"/>
              </a:spcAft>
              <a:buFont typeface="Wingdings" charset="2"/>
              <a:buChar char="§"/>
            </a:pPr>
            <a:r>
              <a:rPr lang="en-US" sz="2400" dirty="0">
                <a:solidFill>
                  <a:srgbClr val="000000"/>
                </a:solidFill>
                <a:latin typeface="Century Gothic"/>
                <a:cs typeface="Century Gothic"/>
              </a:rPr>
              <a:t>Inform your security officer or Head of Office</a:t>
            </a:r>
          </a:p>
          <a:p>
            <a:pPr marL="342900" indent="-342900">
              <a:spcAft>
                <a:spcPts val="600"/>
              </a:spcAft>
              <a:buFont typeface="Wingdings" charset="2"/>
              <a:buChar char="§"/>
            </a:pPr>
            <a:r>
              <a:rPr lang="en-US" sz="2400" dirty="0">
                <a:solidFill>
                  <a:srgbClr val="000000"/>
                </a:solidFill>
                <a:latin typeface="Century Gothic"/>
                <a:cs typeface="Century Gothic"/>
              </a:rPr>
              <a:t>Report the incident quickly and accurately</a:t>
            </a:r>
          </a:p>
          <a:p>
            <a:pPr marL="342900" indent="-342900">
              <a:spcAft>
                <a:spcPts val="600"/>
              </a:spcAft>
              <a:buFont typeface="Wingdings" charset="2"/>
              <a:buChar char="§"/>
            </a:pPr>
            <a:r>
              <a:rPr lang="en-US" sz="2400" dirty="0">
                <a:solidFill>
                  <a:srgbClr val="000000"/>
                </a:solidFill>
                <a:latin typeface="Century Gothic"/>
                <a:cs typeface="Century Gothic"/>
              </a:rPr>
              <a:t>Professional counseling can be arranged</a:t>
            </a:r>
          </a:p>
          <a:p>
            <a:pPr marL="342900" indent="-342900">
              <a:spcAft>
                <a:spcPts val="600"/>
              </a:spcAft>
              <a:buFont typeface="Wingdings" charset="2"/>
              <a:buChar char="§"/>
            </a:pPr>
            <a:r>
              <a:rPr lang="en-US" sz="2400" dirty="0">
                <a:solidFill>
                  <a:srgbClr val="000000"/>
                </a:solidFill>
                <a:latin typeface="Century Gothic"/>
                <a:cs typeface="Century Gothic"/>
              </a:rPr>
              <a:t>Seek medical assistance</a:t>
            </a:r>
          </a:p>
          <a:p>
            <a:pPr marL="342900" indent="-342900">
              <a:spcAft>
                <a:spcPts val="600"/>
              </a:spcAft>
              <a:buFont typeface="Wingdings" charset="2"/>
              <a:buChar char="§"/>
            </a:pPr>
            <a:r>
              <a:rPr lang="en-US" sz="2400" dirty="0">
                <a:solidFill>
                  <a:srgbClr val="000000"/>
                </a:solidFill>
                <a:latin typeface="Century Gothic"/>
                <a:cs typeface="Century Gothic"/>
              </a:rPr>
              <a:t>Call a friend or close colleague</a:t>
            </a:r>
          </a:p>
        </p:txBody>
      </p:sp>
      <p:pic>
        <p:nvPicPr>
          <p:cNvPr id="13" name="Picture 12"/>
          <p:cNvPicPr/>
          <p:nvPr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38" y="76200"/>
            <a:ext cx="600462" cy="509981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914400" y="1066800"/>
            <a:ext cx="7391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en-US" sz="2800" dirty="0" smtClean="0">
                <a:solidFill>
                  <a:srgbClr val="8D9C36"/>
                </a:solidFill>
                <a:latin typeface="Century Gothic"/>
                <a:cs typeface="Century Gothic"/>
              </a:rPr>
              <a:t>Respond to Threats</a:t>
            </a:r>
            <a:endParaRPr lang="en-US" sz="2800" dirty="0">
              <a:solidFill>
                <a:srgbClr val="8D9C36"/>
              </a:solidFill>
              <a:latin typeface="Century Gothic"/>
              <a:cs typeface="Century Gothic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-1449294" y="3436471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2249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 Box 8"/>
          <p:cNvSpPr txBox="1"/>
          <p:nvPr/>
        </p:nvSpPr>
        <p:spPr>
          <a:xfrm>
            <a:off x="685800" y="685800"/>
            <a:ext cx="7772400" cy="5943600"/>
          </a:xfrm>
          <a:prstGeom prst="rect">
            <a:avLst/>
          </a:prstGeom>
          <a:noFill/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en-US" sz="3200" b="1" dirty="0">
                <a:solidFill>
                  <a:srgbClr val="002060"/>
                </a:solidFill>
                <a:latin typeface="Century Gothic"/>
                <a:ea typeface="Calibri"/>
                <a:cs typeface="Century Gothic"/>
              </a:rPr>
              <a:t>Summary of Key Messages</a:t>
            </a:r>
            <a:endParaRPr lang="en-US" sz="3200" b="1" dirty="0">
              <a:solidFill>
                <a:srgbClr val="002060"/>
              </a:solidFill>
              <a:ea typeface="Calibri"/>
              <a:cs typeface="Times New Roman"/>
            </a:endParaRP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800"/>
              </a:spcAft>
            </a:pPr>
            <a:endParaRPr lang="en-US" sz="2000" dirty="0">
              <a:solidFill>
                <a:srgbClr val="002060"/>
              </a:solidFill>
              <a:latin typeface="Century Gothic"/>
              <a:ea typeface="Calibri"/>
              <a:cs typeface="Century Gothic"/>
            </a:endParaRPr>
          </a:p>
          <a:p>
            <a:pPr marL="342900" marR="0" indent="-34290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Font typeface="Wingdings" charset="2"/>
              <a:buChar char="§"/>
            </a:pPr>
            <a:r>
              <a:rPr lang="en-US" sz="2400" dirty="0" smtClean="0">
                <a:solidFill>
                  <a:srgbClr val="8D9C36"/>
                </a:solidFill>
                <a:latin typeface="Century Gothic"/>
                <a:ea typeface="Calibri"/>
                <a:cs typeface="Century Gothic"/>
              </a:rPr>
              <a:t>Principles </a:t>
            </a:r>
            <a:r>
              <a:rPr lang="en-US" sz="2400" dirty="0">
                <a:solidFill>
                  <a:srgbClr val="8D9C36"/>
                </a:solidFill>
                <a:latin typeface="Century Gothic"/>
                <a:ea typeface="Calibri"/>
                <a:cs typeface="Century Gothic"/>
              </a:rPr>
              <a:t>of personal security </a:t>
            </a:r>
            <a:r>
              <a:rPr lang="mr-IN" sz="2400" dirty="0">
                <a:solidFill>
                  <a:srgbClr val="8D9C36"/>
                </a:solidFill>
                <a:latin typeface="Century Gothic"/>
                <a:ea typeface="Calibri"/>
                <a:cs typeface="Century Gothic"/>
              </a:rPr>
              <a:t>–</a:t>
            </a:r>
            <a:r>
              <a:rPr lang="en-US" sz="2400" dirty="0">
                <a:solidFill>
                  <a:srgbClr val="8D9C36"/>
                </a:solidFill>
                <a:latin typeface="Century Gothic"/>
                <a:ea typeface="Calibri"/>
                <a:cs typeface="Century Gothic"/>
              </a:rPr>
              <a:t> be aware, avoid routine, maintain security procedures, good communication, </a:t>
            </a:r>
            <a:r>
              <a:rPr lang="en-US" sz="2400" dirty="0" smtClean="0">
                <a:solidFill>
                  <a:srgbClr val="8D9C36"/>
                </a:solidFill>
                <a:latin typeface="Century Gothic"/>
                <a:ea typeface="Calibri"/>
                <a:cs typeface="Century Gothic"/>
              </a:rPr>
              <a:t>use initiative </a:t>
            </a:r>
            <a:r>
              <a:rPr lang="en-US" sz="2400" dirty="0">
                <a:solidFill>
                  <a:srgbClr val="8D9C36"/>
                </a:solidFill>
                <a:latin typeface="Century Gothic"/>
                <a:ea typeface="Calibri"/>
                <a:cs typeface="Century Gothic"/>
              </a:rPr>
              <a:t>and common sense</a:t>
            </a:r>
          </a:p>
          <a:p>
            <a:pPr marL="342900" indent="-342900">
              <a:lnSpc>
                <a:spcPct val="115000"/>
              </a:lnSpc>
              <a:spcAft>
                <a:spcPts val="1000"/>
              </a:spcAft>
              <a:buFont typeface="Wingdings" charset="2"/>
              <a:buChar char="§"/>
            </a:pPr>
            <a:r>
              <a:rPr lang="en-US" sz="2400" dirty="0">
                <a:solidFill>
                  <a:srgbClr val="8D9C36"/>
                </a:solidFill>
                <a:latin typeface="Century Gothic"/>
                <a:ea typeface="Calibri"/>
                <a:cs typeface="Century Gothic"/>
              </a:rPr>
              <a:t>Specific threats </a:t>
            </a:r>
            <a:r>
              <a:rPr lang="mr-IN" sz="2400" dirty="0">
                <a:solidFill>
                  <a:srgbClr val="8D9C36"/>
                </a:solidFill>
                <a:latin typeface="Century Gothic"/>
                <a:ea typeface="Calibri"/>
                <a:cs typeface="Century Gothic"/>
              </a:rPr>
              <a:t>–</a:t>
            </a:r>
            <a:r>
              <a:rPr lang="en-US" sz="2400" dirty="0">
                <a:solidFill>
                  <a:srgbClr val="8D9C36"/>
                </a:solidFill>
                <a:latin typeface="Century Gothic"/>
                <a:ea typeface="Calibri"/>
                <a:cs typeface="Century Gothic"/>
              </a:rPr>
              <a:t> sexual violence, arrest, hostage taking, crowds, explosive hazards, weapons firing, hijacking</a:t>
            </a:r>
          </a:p>
          <a:p>
            <a:pPr marL="342900" indent="-342900">
              <a:lnSpc>
                <a:spcPct val="115000"/>
              </a:lnSpc>
              <a:spcAft>
                <a:spcPts val="1000"/>
              </a:spcAft>
              <a:buFont typeface="Wingdings" charset="2"/>
              <a:buChar char="§"/>
            </a:pPr>
            <a:r>
              <a:rPr lang="en-US" sz="2400" dirty="0" smtClean="0">
                <a:solidFill>
                  <a:srgbClr val="8D9C36"/>
                </a:solidFill>
                <a:latin typeface="Century Gothic"/>
                <a:ea typeface="Calibri"/>
                <a:cs typeface="Century Gothic"/>
              </a:rPr>
              <a:t>Take </a:t>
            </a:r>
            <a:r>
              <a:rPr lang="en-US" sz="2400" dirty="0">
                <a:solidFill>
                  <a:srgbClr val="8D9C36"/>
                </a:solidFill>
                <a:latin typeface="Century Gothic"/>
                <a:ea typeface="Calibri"/>
                <a:cs typeface="Century Gothic"/>
              </a:rPr>
              <a:t>action </a:t>
            </a:r>
            <a:r>
              <a:rPr lang="mr-IN" sz="2400" dirty="0">
                <a:solidFill>
                  <a:srgbClr val="8D9C36"/>
                </a:solidFill>
                <a:latin typeface="Century Gothic"/>
                <a:ea typeface="Calibri"/>
                <a:cs typeface="Century Gothic"/>
              </a:rPr>
              <a:t>–</a:t>
            </a:r>
            <a:r>
              <a:rPr lang="en-US" sz="2400" dirty="0">
                <a:solidFill>
                  <a:srgbClr val="8D9C36"/>
                </a:solidFill>
                <a:latin typeface="Century Gothic"/>
                <a:ea typeface="Calibri"/>
                <a:cs typeface="Century Gothic"/>
              </a:rPr>
              <a:t> understand surroundings, stay alert, take precautions, respond to threats</a:t>
            </a:r>
          </a:p>
          <a:p>
            <a:pPr marL="342900" marR="0" indent="-34290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Font typeface="Wingdings" charset="2"/>
              <a:buChar char="§"/>
            </a:pPr>
            <a:endParaRPr lang="en-US" sz="2400" dirty="0">
              <a:solidFill>
                <a:srgbClr val="8D9C36"/>
              </a:solidFill>
              <a:effectLst/>
              <a:latin typeface="Century Gothic"/>
              <a:ea typeface="Calibri"/>
              <a:cs typeface="Century Gothic"/>
            </a:endParaRPr>
          </a:p>
        </p:txBody>
      </p:sp>
      <p:pic>
        <p:nvPicPr>
          <p:cNvPr id="6" name="Picture 5"/>
          <p:cNvPicPr/>
          <p:nvPr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38" y="76200"/>
            <a:ext cx="600462" cy="509981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133600" y="6416675"/>
            <a:ext cx="4876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chemeClr val="bg1">
                    <a:lumMod val="50000"/>
                  </a:schemeClr>
                </a:solidFill>
                <a:latin typeface="Century Gothic"/>
                <a:cs typeface="Century Gothic"/>
              </a:rPr>
              <a:t>UN Core Pre-Deployment Training Materials </a:t>
            </a:r>
            <a:r>
              <a:rPr lang="en-US" sz="1400" dirty="0" smtClean="0">
                <a:solidFill>
                  <a:schemeClr val="bg1">
                    <a:lumMod val="50000"/>
                  </a:schemeClr>
                </a:solidFill>
                <a:latin typeface="Century Gothic"/>
                <a:cs typeface="Century Gothic"/>
              </a:rPr>
              <a:t>2017</a:t>
            </a:r>
            <a:endParaRPr lang="en-US" sz="1400" dirty="0">
              <a:solidFill>
                <a:schemeClr val="bg1">
                  <a:lumMod val="50000"/>
                </a:schemeClr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15145960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 Box 8"/>
          <p:cNvSpPr txBox="1"/>
          <p:nvPr/>
        </p:nvSpPr>
        <p:spPr>
          <a:xfrm>
            <a:off x="685800" y="1828800"/>
            <a:ext cx="7772400" cy="1447800"/>
          </a:xfrm>
          <a:prstGeom prst="rect">
            <a:avLst/>
          </a:prstGeom>
          <a:noFill/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5000"/>
              </a:lnSpc>
              <a:spcAft>
                <a:spcPts val="600"/>
              </a:spcAft>
            </a:pPr>
            <a:r>
              <a:rPr lang="en-US" sz="3200" b="1" dirty="0">
                <a:solidFill>
                  <a:srgbClr val="002060"/>
                </a:solidFill>
                <a:effectLst/>
                <a:latin typeface="Century Gothic"/>
                <a:ea typeface="Calibri"/>
                <a:cs typeface="Century Gothic"/>
              </a:rPr>
              <a:t>Questions</a:t>
            </a: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800"/>
              </a:spcAft>
            </a:pPr>
            <a:endParaRPr lang="en-US" sz="2000" dirty="0">
              <a:solidFill>
                <a:srgbClr val="002060"/>
              </a:solidFill>
              <a:latin typeface="Century Gothic"/>
              <a:ea typeface="Calibri"/>
              <a:cs typeface="Century Gothic"/>
            </a:endParaRPr>
          </a:p>
        </p:txBody>
      </p:sp>
      <p:pic>
        <p:nvPicPr>
          <p:cNvPr id="6" name="Picture 5"/>
          <p:cNvPicPr/>
          <p:nvPr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38" y="76200"/>
            <a:ext cx="600462" cy="509981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133600" y="6416675"/>
            <a:ext cx="4876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chemeClr val="bg1">
                    <a:lumMod val="50000"/>
                  </a:schemeClr>
                </a:solidFill>
                <a:latin typeface="Century Gothic"/>
                <a:cs typeface="Century Gothic"/>
              </a:rPr>
              <a:t>UN Core Pre-Deployment Training Materials </a:t>
            </a:r>
            <a:r>
              <a:rPr lang="en-US" sz="1400" dirty="0" smtClean="0">
                <a:solidFill>
                  <a:schemeClr val="bg1">
                    <a:lumMod val="50000"/>
                  </a:schemeClr>
                </a:solidFill>
                <a:latin typeface="Century Gothic"/>
                <a:cs typeface="Century Gothic"/>
              </a:rPr>
              <a:t>2017</a:t>
            </a:r>
            <a:endParaRPr lang="en-US" sz="1400" dirty="0">
              <a:solidFill>
                <a:schemeClr val="bg1">
                  <a:lumMod val="50000"/>
                </a:schemeClr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33029227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8"/>
          <p:cNvSpPr txBox="1"/>
          <p:nvPr/>
        </p:nvSpPr>
        <p:spPr>
          <a:xfrm>
            <a:off x="685800" y="1828800"/>
            <a:ext cx="7772400" cy="1447800"/>
          </a:xfrm>
          <a:prstGeom prst="rect">
            <a:avLst/>
          </a:prstGeom>
          <a:noFill/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5000"/>
              </a:lnSpc>
              <a:spcAft>
                <a:spcPts val="600"/>
              </a:spcAft>
            </a:pPr>
            <a:r>
              <a:rPr lang="en-US" sz="3200" b="1" dirty="0">
                <a:solidFill>
                  <a:srgbClr val="002060"/>
                </a:solidFill>
                <a:latin typeface="Century Gothic"/>
                <a:ea typeface="Calibri"/>
                <a:cs typeface="Century Gothic"/>
              </a:rPr>
              <a:t>Learning Activity</a:t>
            </a:r>
          </a:p>
          <a:p>
            <a:pPr algn="ctr">
              <a:lnSpc>
                <a:spcPct val="115000"/>
              </a:lnSpc>
              <a:spcAft>
                <a:spcPts val="600"/>
              </a:spcAft>
            </a:pPr>
            <a:endParaRPr lang="en-US" sz="3200" b="1" dirty="0">
              <a:solidFill>
                <a:srgbClr val="002060"/>
              </a:solidFill>
              <a:effectLst/>
              <a:latin typeface="Century Gothic"/>
              <a:ea typeface="Calibri"/>
              <a:cs typeface="Century Gothic"/>
            </a:endParaRPr>
          </a:p>
          <a:p>
            <a:pPr algn="ctr">
              <a:lnSpc>
                <a:spcPct val="115000"/>
              </a:lnSpc>
              <a:spcAft>
                <a:spcPts val="600"/>
              </a:spcAft>
            </a:pPr>
            <a:r>
              <a:rPr lang="en-US" sz="3200" b="1" dirty="0">
                <a:solidFill>
                  <a:srgbClr val="002060"/>
                </a:solidFill>
                <a:effectLst/>
                <a:latin typeface="Century Gothic"/>
                <a:ea typeface="Calibri"/>
                <a:cs typeface="Century Gothic"/>
              </a:rPr>
              <a:t>Learning Evaluation</a:t>
            </a: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800"/>
              </a:spcAft>
            </a:pPr>
            <a:endParaRPr lang="en-US" sz="2000" dirty="0">
              <a:solidFill>
                <a:srgbClr val="002060"/>
              </a:solidFill>
              <a:latin typeface="Century Gothic"/>
              <a:ea typeface="Calibri"/>
              <a:cs typeface="Century Gothic"/>
            </a:endParaRPr>
          </a:p>
        </p:txBody>
      </p:sp>
      <p:pic>
        <p:nvPicPr>
          <p:cNvPr id="6" name="Picture 5"/>
          <p:cNvPicPr/>
          <p:nvPr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38" y="76200"/>
            <a:ext cx="600462" cy="509981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133600" y="6416675"/>
            <a:ext cx="4876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chemeClr val="bg1">
                    <a:lumMod val="50000"/>
                  </a:schemeClr>
                </a:solidFill>
                <a:latin typeface="Century Gothic"/>
                <a:cs typeface="Century Gothic"/>
              </a:rPr>
              <a:t>UN Core Pre-Deployment Training Materials </a:t>
            </a:r>
            <a:r>
              <a:rPr lang="en-US" sz="1400" dirty="0" smtClean="0">
                <a:solidFill>
                  <a:schemeClr val="bg1">
                    <a:lumMod val="50000"/>
                  </a:schemeClr>
                </a:solidFill>
                <a:latin typeface="Century Gothic"/>
                <a:cs typeface="Century Gothic"/>
              </a:rPr>
              <a:t>2017</a:t>
            </a:r>
            <a:endParaRPr lang="en-US" sz="1400" dirty="0">
              <a:solidFill>
                <a:schemeClr val="bg1">
                  <a:lumMod val="50000"/>
                </a:schemeClr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38011334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 Box 8"/>
          <p:cNvSpPr txBox="1"/>
          <p:nvPr/>
        </p:nvSpPr>
        <p:spPr>
          <a:xfrm>
            <a:off x="685800" y="685800"/>
            <a:ext cx="7772400" cy="5943600"/>
          </a:xfrm>
          <a:prstGeom prst="rect">
            <a:avLst/>
          </a:prstGeom>
          <a:noFill/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5000"/>
              </a:lnSpc>
              <a:spcAft>
                <a:spcPts val="600"/>
              </a:spcAft>
            </a:pPr>
            <a:r>
              <a:rPr lang="en-US" sz="3200" b="1" dirty="0">
                <a:solidFill>
                  <a:srgbClr val="002060"/>
                </a:solidFill>
                <a:latin typeface="Century Gothic"/>
                <a:ea typeface="Calibri"/>
                <a:cs typeface="Century Gothic"/>
              </a:rPr>
              <a:t>Learning Outcomes </a:t>
            </a:r>
            <a:endParaRPr lang="en-US" sz="3200" b="1" dirty="0">
              <a:solidFill>
                <a:srgbClr val="002060"/>
              </a:solidFill>
              <a:effectLst/>
              <a:latin typeface="Century Gothic"/>
              <a:ea typeface="Calibri"/>
              <a:cs typeface="Century Gothic"/>
            </a:endParaRP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800"/>
              </a:spcAft>
            </a:pPr>
            <a:endParaRPr lang="en-US" sz="2000" dirty="0">
              <a:solidFill>
                <a:srgbClr val="002060"/>
              </a:solidFill>
              <a:latin typeface="Century Gothic"/>
              <a:ea typeface="Calibri"/>
              <a:cs typeface="Century Gothic"/>
            </a:endParaRP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800"/>
              </a:spcAft>
            </a:pPr>
            <a:r>
              <a:rPr lang="en-US" sz="2400" dirty="0">
                <a:solidFill>
                  <a:srgbClr val="8D9C36"/>
                </a:solidFill>
                <a:effectLst/>
                <a:latin typeface="Century Gothic"/>
                <a:ea typeface="Calibri"/>
                <a:cs typeface="Century Gothic"/>
              </a:rPr>
              <a:t>Learners will:</a:t>
            </a:r>
          </a:p>
          <a:p>
            <a:pPr marL="342900" marR="0" indent="-34290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Font typeface="Wingdings" charset="2"/>
              <a:buChar char="§"/>
            </a:pPr>
            <a:r>
              <a:rPr lang="en-US" sz="2400" dirty="0">
                <a:solidFill>
                  <a:srgbClr val="8D9C36"/>
                </a:solidFill>
                <a:latin typeface="Century Gothic"/>
                <a:ea typeface="Calibri"/>
                <a:cs typeface="Century Gothic"/>
              </a:rPr>
              <a:t>List the five principles of personal security</a:t>
            </a:r>
          </a:p>
          <a:p>
            <a:pPr marL="342900" indent="-342900">
              <a:lnSpc>
                <a:spcPct val="115000"/>
              </a:lnSpc>
              <a:spcAft>
                <a:spcPts val="1000"/>
              </a:spcAft>
              <a:buFont typeface="Wingdings" charset="2"/>
              <a:buChar char="§"/>
            </a:pPr>
            <a:r>
              <a:rPr lang="en-US" sz="2400" dirty="0" smtClean="0">
                <a:solidFill>
                  <a:srgbClr val="8D9C36"/>
                </a:solidFill>
                <a:effectLst/>
                <a:latin typeface="Century Gothic"/>
                <a:ea typeface="Calibri"/>
                <a:cs typeface="Century Gothic"/>
              </a:rPr>
              <a:t>List </a:t>
            </a:r>
            <a:r>
              <a:rPr lang="en-US" sz="2400" dirty="0">
                <a:solidFill>
                  <a:srgbClr val="8D9C36"/>
                </a:solidFill>
                <a:effectLst/>
                <a:latin typeface="Century Gothic"/>
                <a:ea typeface="Calibri"/>
                <a:cs typeface="Century Gothic"/>
              </a:rPr>
              <a:t>examples of specific threats and explain the personal security measures that respond to each </a:t>
            </a:r>
            <a:r>
              <a:rPr lang="en-US" sz="2400" dirty="0" smtClean="0">
                <a:solidFill>
                  <a:srgbClr val="8D9C36"/>
                </a:solidFill>
                <a:effectLst/>
                <a:latin typeface="Century Gothic"/>
                <a:ea typeface="Calibri"/>
                <a:cs typeface="Century Gothic"/>
              </a:rPr>
              <a:t>threat</a:t>
            </a:r>
          </a:p>
          <a:p>
            <a:pPr marL="342900" indent="-342900">
              <a:lnSpc>
                <a:spcPct val="115000"/>
              </a:lnSpc>
              <a:spcAft>
                <a:spcPts val="1000"/>
              </a:spcAft>
              <a:buFont typeface="Wingdings" charset="2"/>
              <a:buChar char="§"/>
            </a:pPr>
            <a:r>
              <a:rPr lang="en-US" sz="2400" dirty="0" smtClean="0">
                <a:solidFill>
                  <a:srgbClr val="8D9C36"/>
                </a:solidFill>
                <a:latin typeface="Century Gothic"/>
                <a:ea typeface="Calibri"/>
                <a:cs typeface="Century Gothic"/>
              </a:rPr>
              <a:t>List </a:t>
            </a:r>
            <a:r>
              <a:rPr lang="en-US" sz="2400" dirty="0">
                <a:solidFill>
                  <a:srgbClr val="8D9C36"/>
                </a:solidFill>
                <a:latin typeface="Century Gothic"/>
                <a:ea typeface="Calibri"/>
                <a:cs typeface="Century Gothic"/>
              </a:rPr>
              <a:t>actions to take for your personal security</a:t>
            </a:r>
          </a:p>
          <a:p>
            <a:pPr marL="342900" marR="0" indent="-34290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Font typeface="Wingdings" charset="2"/>
              <a:buChar char="§"/>
            </a:pPr>
            <a:endParaRPr lang="en-US" sz="2400" dirty="0">
              <a:solidFill>
                <a:srgbClr val="8D9C36"/>
              </a:solidFill>
              <a:effectLst/>
              <a:latin typeface="Century Gothic"/>
              <a:ea typeface="Calibri"/>
              <a:cs typeface="Century Gothic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133600" y="6400800"/>
            <a:ext cx="4876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chemeClr val="bg1">
                    <a:lumMod val="50000"/>
                  </a:schemeClr>
                </a:solidFill>
                <a:latin typeface="Century Gothic"/>
                <a:cs typeface="Century Gothic"/>
              </a:rPr>
              <a:t>UN Core Pre-Deployment Training Materials </a:t>
            </a:r>
            <a:r>
              <a:rPr lang="en-US" sz="1400" dirty="0" smtClean="0">
                <a:solidFill>
                  <a:schemeClr val="bg1">
                    <a:lumMod val="50000"/>
                  </a:schemeClr>
                </a:solidFill>
                <a:latin typeface="Century Gothic"/>
                <a:cs typeface="Century Gothic"/>
              </a:rPr>
              <a:t>2017</a:t>
            </a:r>
            <a:endParaRPr lang="en-US" sz="1400" dirty="0">
              <a:solidFill>
                <a:schemeClr val="bg1">
                  <a:lumMod val="50000"/>
                </a:schemeClr>
              </a:solidFill>
              <a:latin typeface="Century Gothic"/>
              <a:cs typeface="Century Gothic"/>
            </a:endParaRPr>
          </a:p>
        </p:txBody>
      </p:sp>
      <p:pic>
        <p:nvPicPr>
          <p:cNvPr id="6" name="Picture 5"/>
          <p:cNvPicPr/>
          <p:nvPr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38" y="76200"/>
            <a:ext cx="600462" cy="5099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42341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8"/>
          <p:cNvSpPr txBox="1"/>
          <p:nvPr/>
        </p:nvSpPr>
        <p:spPr>
          <a:xfrm>
            <a:off x="685800" y="3886200"/>
            <a:ext cx="7803372" cy="2438400"/>
          </a:xfrm>
          <a:prstGeom prst="rect">
            <a:avLst/>
          </a:prstGeom>
          <a:noFill/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5000"/>
              </a:lnSpc>
              <a:spcAft>
                <a:spcPts val="2200"/>
              </a:spcAft>
            </a:pPr>
            <a:endParaRPr lang="en-US" sz="2400" dirty="0">
              <a:solidFill>
                <a:srgbClr val="8D9C36"/>
              </a:solidFill>
              <a:effectLst/>
              <a:latin typeface="Century Gothic"/>
              <a:ea typeface="Calibri"/>
              <a:cs typeface="Century Gothic"/>
            </a:endParaRPr>
          </a:p>
        </p:txBody>
      </p:sp>
      <p:sp>
        <p:nvSpPr>
          <p:cNvPr id="4" name="Text Box 8"/>
          <p:cNvSpPr txBox="1"/>
          <p:nvPr/>
        </p:nvSpPr>
        <p:spPr>
          <a:xfrm>
            <a:off x="647700" y="685800"/>
            <a:ext cx="7962900" cy="5943600"/>
          </a:xfrm>
          <a:prstGeom prst="rect">
            <a:avLst/>
          </a:prstGeom>
          <a:noFill/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5000"/>
              </a:lnSpc>
              <a:spcAft>
                <a:spcPts val="4200"/>
              </a:spcAft>
            </a:pPr>
            <a:r>
              <a:rPr lang="en-US" sz="3200" b="1" dirty="0" smtClean="0">
                <a:solidFill>
                  <a:srgbClr val="002060"/>
                </a:solidFill>
                <a:latin typeface="Century Gothic"/>
                <a:ea typeface="Calibri"/>
                <a:cs typeface="Century Gothic"/>
              </a:rPr>
              <a:t>Lesson </a:t>
            </a:r>
            <a:r>
              <a:rPr lang="en-US" sz="3200" b="1" dirty="0">
                <a:solidFill>
                  <a:srgbClr val="002060"/>
                </a:solidFill>
                <a:latin typeface="Century Gothic"/>
                <a:ea typeface="Calibri"/>
                <a:cs typeface="Century Gothic"/>
              </a:rPr>
              <a:t>Overview</a:t>
            </a:r>
            <a:endParaRPr lang="en-US" sz="3200" dirty="0">
              <a:solidFill>
                <a:srgbClr val="000066"/>
              </a:solidFill>
              <a:latin typeface="Century Gothic"/>
              <a:ea typeface="Calibri"/>
              <a:cs typeface="Century Gothic"/>
            </a:endParaRPr>
          </a:p>
          <a:p>
            <a:pPr marL="457200" marR="0" indent="-457200">
              <a:lnSpc>
                <a:spcPct val="115000"/>
              </a:lnSpc>
              <a:spcBef>
                <a:spcPts val="0"/>
              </a:spcBef>
              <a:spcAft>
                <a:spcPts val="2200"/>
              </a:spcAft>
              <a:buFont typeface="+mj-lt"/>
              <a:buAutoNum type="arabicPeriod"/>
            </a:pPr>
            <a:r>
              <a:rPr lang="en-US" sz="2400" dirty="0">
                <a:solidFill>
                  <a:srgbClr val="8D9C36"/>
                </a:solidFill>
                <a:latin typeface="Century Gothic"/>
                <a:ea typeface="Calibri"/>
                <a:cs typeface="Century Gothic"/>
              </a:rPr>
              <a:t>Your Individual Responsibility</a:t>
            </a:r>
          </a:p>
          <a:p>
            <a:pPr marL="457200" marR="0" indent="-457200">
              <a:lnSpc>
                <a:spcPct val="115000"/>
              </a:lnSpc>
              <a:spcBef>
                <a:spcPts val="0"/>
              </a:spcBef>
              <a:spcAft>
                <a:spcPts val="2200"/>
              </a:spcAft>
              <a:buFont typeface="+mj-lt"/>
              <a:buAutoNum type="arabicPeriod"/>
            </a:pPr>
            <a:r>
              <a:rPr lang="en-US" sz="2400" dirty="0">
                <a:solidFill>
                  <a:srgbClr val="8D9C36"/>
                </a:solidFill>
                <a:latin typeface="Century Gothic"/>
                <a:ea typeface="Calibri"/>
                <a:cs typeface="Century Gothic"/>
              </a:rPr>
              <a:t>The Five Principles of Personal </a:t>
            </a:r>
            <a:r>
              <a:rPr lang="en-US" sz="2400" dirty="0" smtClean="0">
                <a:solidFill>
                  <a:srgbClr val="8D9C36"/>
                </a:solidFill>
                <a:latin typeface="Century Gothic"/>
                <a:ea typeface="Calibri"/>
                <a:cs typeface="Century Gothic"/>
              </a:rPr>
              <a:t>Security</a:t>
            </a:r>
            <a:endParaRPr lang="en-US" sz="2400" dirty="0">
              <a:solidFill>
                <a:srgbClr val="8D9C36"/>
              </a:solidFill>
              <a:latin typeface="Century Gothic"/>
              <a:ea typeface="Calibri"/>
              <a:cs typeface="Century Gothic"/>
            </a:endParaRPr>
          </a:p>
          <a:p>
            <a:pPr marL="457200" marR="0" indent="-457200">
              <a:lnSpc>
                <a:spcPct val="115000"/>
              </a:lnSpc>
              <a:spcBef>
                <a:spcPts val="0"/>
              </a:spcBef>
              <a:spcAft>
                <a:spcPts val="2200"/>
              </a:spcAft>
              <a:buFont typeface="+mj-lt"/>
              <a:buAutoNum type="arabicPeriod"/>
            </a:pPr>
            <a:r>
              <a:rPr lang="en-US" sz="2400" dirty="0">
                <a:solidFill>
                  <a:srgbClr val="8D9C36"/>
                </a:solidFill>
                <a:latin typeface="Century Gothic"/>
                <a:ea typeface="Calibri"/>
                <a:cs typeface="Century Gothic"/>
              </a:rPr>
              <a:t>Personal Security </a:t>
            </a:r>
            <a:r>
              <a:rPr lang="en-US" sz="2400" dirty="0" smtClean="0">
                <a:solidFill>
                  <a:srgbClr val="8D9C36"/>
                </a:solidFill>
                <a:latin typeface="Century Gothic"/>
                <a:ea typeface="Calibri"/>
                <a:cs typeface="Century Gothic"/>
              </a:rPr>
              <a:t>&amp; Specific Threats</a:t>
            </a:r>
          </a:p>
          <a:p>
            <a:pPr marL="457200" marR="0" indent="-457200">
              <a:lnSpc>
                <a:spcPct val="115000"/>
              </a:lnSpc>
              <a:spcBef>
                <a:spcPts val="0"/>
              </a:spcBef>
              <a:spcAft>
                <a:spcPts val="2200"/>
              </a:spcAft>
              <a:buFont typeface="+mj-lt"/>
              <a:buAutoNum type="arabicPeriod"/>
            </a:pPr>
            <a:r>
              <a:rPr lang="en-US" sz="2400" dirty="0" smtClean="0">
                <a:solidFill>
                  <a:srgbClr val="8D9C36"/>
                </a:solidFill>
                <a:latin typeface="Century Gothic"/>
                <a:ea typeface="Calibri"/>
                <a:cs typeface="Century Gothic"/>
              </a:rPr>
              <a:t>What Individual Peacekeeping Personnel Can Do</a:t>
            </a:r>
            <a:endParaRPr lang="en-US" sz="2400" dirty="0">
              <a:solidFill>
                <a:srgbClr val="8D9C36"/>
              </a:solidFill>
              <a:latin typeface="Century Gothic"/>
              <a:ea typeface="Calibri"/>
              <a:cs typeface="Century Gothic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133600" y="6400800"/>
            <a:ext cx="4876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chemeClr val="bg1">
                    <a:lumMod val="50000"/>
                  </a:schemeClr>
                </a:solidFill>
                <a:latin typeface="Century Gothic"/>
                <a:cs typeface="Century Gothic"/>
              </a:rPr>
              <a:t>UN Core Pre-Deployment Training Materials </a:t>
            </a:r>
            <a:r>
              <a:rPr lang="en-US" sz="1400" dirty="0" smtClean="0">
                <a:solidFill>
                  <a:schemeClr val="bg1">
                    <a:lumMod val="50000"/>
                  </a:schemeClr>
                </a:solidFill>
                <a:latin typeface="Century Gothic"/>
                <a:cs typeface="Century Gothic"/>
              </a:rPr>
              <a:t>2017</a:t>
            </a:r>
            <a:endParaRPr lang="en-US" sz="1400" dirty="0">
              <a:solidFill>
                <a:schemeClr val="bg1">
                  <a:lumMod val="50000"/>
                </a:schemeClr>
              </a:solidFill>
              <a:latin typeface="Century Gothic"/>
              <a:cs typeface="Century Gothic"/>
            </a:endParaRPr>
          </a:p>
        </p:txBody>
      </p:sp>
      <p:pic>
        <p:nvPicPr>
          <p:cNvPr id="7" name="Picture 6"/>
          <p:cNvPicPr/>
          <p:nvPr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38" y="76200"/>
            <a:ext cx="600462" cy="5099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36013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2"/>
          <p:cNvCxnSpPr/>
          <p:nvPr/>
        </p:nvCxnSpPr>
        <p:spPr>
          <a:xfrm>
            <a:off x="228600" y="851722"/>
            <a:ext cx="8686800" cy="0"/>
          </a:xfrm>
          <a:prstGeom prst="line">
            <a:avLst/>
          </a:prstGeom>
          <a:ln>
            <a:solidFill>
              <a:srgbClr val="8D9C36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2133600" y="6416675"/>
            <a:ext cx="4876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chemeClr val="bg1">
                    <a:lumMod val="50000"/>
                  </a:schemeClr>
                </a:solidFill>
                <a:latin typeface="Century Gothic"/>
                <a:cs typeface="Century Gothic"/>
              </a:rPr>
              <a:t>UN Core Pre-Deployment Training Materials </a:t>
            </a:r>
            <a:r>
              <a:rPr lang="en-US" sz="1400" dirty="0" smtClean="0">
                <a:solidFill>
                  <a:schemeClr val="bg1">
                    <a:lumMod val="50000"/>
                  </a:schemeClr>
                </a:solidFill>
                <a:latin typeface="Century Gothic"/>
                <a:cs typeface="Century Gothic"/>
              </a:rPr>
              <a:t>2017</a:t>
            </a:r>
            <a:endParaRPr lang="en-US" sz="1400" dirty="0">
              <a:solidFill>
                <a:schemeClr val="bg1">
                  <a:lumMod val="50000"/>
                </a:schemeClr>
              </a:solidFill>
              <a:latin typeface="Century Gothic"/>
              <a:cs typeface="Century Gothic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914400" y="1759327"/>
            <a:ext cx="7924800" cy="35086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2400" b="1" dirty="0" smtClean="0">
                <a:latin typeface="Century Gothic"/>
                <a:cs typeface="Century Gothic"/>
              </a:rPr>
              <a:t>Instructions:</a:t>
            </a:r>
          </a:p>
          <a:p>
            <a:pPr marL="342900" indent="-342900">
              <a:spcAft>
                <a:spcPts val="600"/>
              </a:spcAft>
              <a:buFont typeface="Wingdings" charset="2"/>
              <a:buChar char="§"/>
            </a:pPr>
            <a:r>
              <a:rPr lang="en-US" sz="2400" dirty="0" smtClean="0">
                <a:latin typeface="Century Gothic" panose="020B0502020202020204" pitchFamily="34" charset="0"/>
              </a:rPr>
              <a:t>Recall the categories of threats to the UN</a:t>
            </a:r>
            <a:endParaRPr lang="en-US" sz="2400" i="1" dirty="0">
              <a:latin typeface="Century Gothic" panose="020B0502020202020204" pitchFamily="34" charset="0"/>
            </a:endParaRPr>
          </a:p>
          <a:p>
            <a:pPr marL="342900" indent="-342900">
              <a:spcAft>
                <a:spcPts val="600"/>
              </a:spcAft>
              <a:buFont typeface="Wingdings" charset="2"/>
              <a:buChar char="§"/>
            </a:pPr>
            <a:r>
              <a:rPr lang="en-US" sz="2400" dirty="0" smtClean="0">
                <a:latin typeface="Century Gothic" panose="020B0502020202020204" pitchFamily="34" charset="0"/>
              </a:rPr>
              <a:t>List threats to the personal security of UN personnel in the field</a:t>
            </a:r>
          </a:p>
          <a:p>
            <a:pPr>
              <a:spcAft>
                <a:spcPts val="600"/>
              </a:spcAft>
            </a:pPr>
            <a:endParaRPr lang="en-US" sz="2400" b="1" dirty="0" smtClean="0">
              <a:latin typeface="Century Gothic" panose="020B0502020202020204" pitchFamily="34" charset="0"/>
            </a:endParaRPr>
          </a:p>
          <a:p>
            <a:pPr>
              <a:spcAft>
                <a:spcPts val="600"/>
              </a:spcAft>
            </a:pPr>
            <a:r>
              <a:rPr lang="en-US" sz="2400" b="1" dirty="0" smtClean="0">
                <a:latin typeface="Century Gothic" panose="020B0502020202020204" pitchFamily="34" charset="0"/>
              </a:rPr>
              <a:t>Time:</a:t>
            </a:r>
            <a:r>
              <a:rPr lang="en-US" sz="2400" dirty="0" smtClean="0">
                <a:latin typeface="Century Gothic" panose="020B0502020202020204" pitchFamily="34" charset="0"/>
              </a:rPr>
              <a:t> 5 minutes</a:t>
            </a:r>
          </a:p>
          <a:p>
            <a:pPr marL="342900" indent="-342900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sz="2400" dirty="0" smtClean="0">
                <a:latin typeface="Century Gothic" panose="020B0502020202020204" pitchFamily="34" charset="0"/>
              </a:rPr>
              <a:t>Brainstorming: 3 </a:t>
            </a:r>
            <a:r>
              <a:rPr lang="en-US" sz="2400" dirty="0">
                <a:latin typeface="Century Gothic" panose="020B0502020202020204" pitchFamily="34" charset="0"/>
              </a:rPr>
              <a:t>minutes</a:t>
            </a:r>
          </a:p>
          <a:p>
            <a:pPr marL="342900" indent="-342900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sz="2400" dirty="0" smtClean="0">
                <a:latin typeface="Century Gothic" panose="020B0502020202020204" pitchFamily="34" charset="0"/>
              </a:rPr>
              <a:t>Discussion: </a:t>
            </a:r>
            <a:r>
              <a:rPr lang="en-US" sz="2400" dirty="0">
                <a:latin typeface="Century Gothic" panose="020B0502020202020204" pitchFamily="34" charset="0"/>
              </a:rPr>
              <a:t>2</a:t>
            </a:r>
            <a:r>
              <a:rPr lang="en-US" sz="2400" dirty="0" smtClean="0">
                <a:latin typeface="Century Gothic" panose="020B0502020202020204" pitchFamily="34" charset="0"/>
              </a:rPr>
              <a:t> minutes</a:t>
            </a:r>
            <a:endParaRPr lang="en-US" sz="2400" dirty="0">
              <a:latin typeface="Century Gothic" panose="020B0502020202020204" pitchFamily="34" charset="0"/>
            </a:endParaRPr>
          </a:p>
        </p:txBody>
      </p:sp>
      <p:pic>
        <p:nvPicPr>
          <p:cNvPr id="9" name="Picture 8"/>
          <p:cNvPicPr/>
          <p:nvPr/>
        </p:nvPicPr>
        <p:blipFill>
          <a:blip r:embed="rId3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38" y="76200"/>
            <a:ext cx="600462" cy="509981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914400" y="381000"/>
            <a:ext cx="265970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>
                <a:solidFill>
                  <a:srgbClr val="002060"/>
                </a:solidFill>
                <a:latin typeface="Century Gothic"/>
                <a:cs typeface="Century Gothic"/>
              </a:rPr>
              <a:t>Learning Activity </a:t>
            </a:r>
            <a:endParaRPr lang="en-US" sz="2400" dirty="0"/>
          </a:p>
        </p:txBody>
      </p:sp>
      <p:sp>
        <p:nvSpPr>
          <p:cNvPr id="7" name="Rectangle 6"/>
          <p:cNvSpPr/>
          <p:nvPr/>
        </p:nvSpPr>
        <p:spPr>
          <a:xfrm>
            <a:off x="8077200" y="381000"/>
            <a:ext cx="87716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Aft>
                <a:spcPts val="600"/>
              </a:spcAft>
            </a:pPr>
            <a:r>
              <a:rPr lang="en-US" sz="2400" b="1" dirty="0" smtClean="0">
                <a:solidFill>
                  <a:srgbClr val="002060"/>
                </a:solidFill>
                <a:latin typeface="Century Gothic"/>
                <a:cs typeface="Century Gothic"/>
              </a:rPr>
              <a:t>3.7.1</a:t>
            </a:r>
            <a:endParaRPr lang="en-US" sz="2400" b="1" dirty="0">
              <a:solidFill>
                <a:srgbClr val="002060"/>
              </a:solidFill>
              <a:latin typeface="Century Gothic"/>
              <a:cs typeface="Century Gothic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914400" y="914400"/>
            <a:ext cx="595387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Aft>
                <a:spcPts val="1800"/>
              </a:spcAft>
            </a:pPr>
            <a:r>
              <a:rPr lang="en-US" sz="2400" dirty="0" smtClean="0">
                <a:solidFill>
                  <a:srgbClr val="002060"/>
                </a:solidFill>
                <a:latin typeface="Century Gothic"/>
                <a:cs typeface="Century Gothic"/>
              </a:rPr>
              <a:t>Threats to UN Peacekeeping Personnel</a:t>
            </a:r>
            <a:endParaRPr lang="en-US" sz="2400" dirty="0">
              <a:solidFill>
                <a:srgbClr val="002060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3002163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57200" y="304800"/>
            <a:ext cx="8229600" cy="990600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t"/>
          <a:lstStyle/>
          <a:p>
            <a:pPr marL="176213" algn="ctr">
              <a:spcAft>
                <a:spcPts val="600"/>
              </a:spcAft>
            </a:pPr>
            <a:r>
              <a:rPr lang="en-US" sz="2800" b="1" dirty="0">
                <a:solidFill>
                  <a:srgbClr val="002060"/>
                </a:solidFill>
                <a:latin typeface="Century Gothic"/>
                <a:cs typeface="Century Gothic"/>
              </a:rPr>
              <a:t>1. Your Individual Responsibility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914400" y="1671935"/>
            <a:ext cx="7391400" cy="28315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Aft>
                <a:spcPts val="600"/>
              </a:spcAft>
              <a:buFont typeface="Wingdings" charset="2"/>
              <a:buChar char="§"/>
            </a:pPr>
            <a:r>
              <a:rPr lang="en-US" sz="2400" dirty="0">
                <a:latin typeface="Century Gothic"/>
                <a:cs typeface="Century Gothic"/>
              </a:rPr>
              <a:t>You are </a:t>
            </a:r>
            <a:r>
              <a:rPr lang="en-US" sz="2400" b="1" dirty="0">
                <a:latin typeface="Century Gothic"/>
                <a:cs typeface="Century Gothic"/>
              </a:rPr>
              <a:t>responsible</a:t>
            </a:r>
            <a:r>
              <a:rPr lang="en-US" sz="2400" dirty="0">
                <a:latin typeface="Century Gothic"/>
                <a:cs typeface="Century Gothic"/>
              </a:rPr>
              <a:t> and </a:t>
            </a:r>
            <a:r>
              <a:rPr lang="en-US" sz="2400" b="1" dirty="0">
                <a:latin typeface="Century Gothic"/>
                <a:cs typeface="Century Gothic"/>
              </a:rPr>
              <a:t>accountable</a:t>
            </a:r>
            <a:r>
              <a:rPr lang="en-US" sz="2400" dirty="0">
                <a:latin typeface="Century Gothic"/>
                <a:cs typeface="Century Gothic"/>
              </a:rPr>
              <a:t> for your own safety and security</a:t>
            </a:r>
          </a:p>
          <a:p>
            <a:pPr marL="342900" indent="-342900">
              <a:spcAft>
                <a:spcPts val="600"/>
              </a:spcAft>
              <a:buFont typeface="Wingdings" charset="2"/>
              <a:buChar char="§"/>
            </a:pPr>
            <a:r>
              <a:rPr lang="en-US" sz="2400" dirty="0">
                <a:latin typeface="Century Gothic"/>
                <a:cs typeface="Century Gothic"/>
              </a:rPr>
              <a:t>You should develop a strong sense of security awareness</a:t>
            </a:r>
          </a:p>
          <a:p>
            <a:pPr marL="342900" indent="-342900">
              <a:spcAft>
                <a:spcPts val="600"/>
              </a:spcAft>
              <a:buFont typeface="Wingdings" charset="2"/>
              <a:buChar char="§"/>
            </a:pPr>
            <a:r>
              <a:rPr lang="en-US" sz="2400" dirty="0">
                <a:latin typeface="Century Gothic"/>
                <a:cs typeface="Century Gothic"/>
              </a:rPr>
              <a:t>You must adjust your </a:t>
            </a:r>
            <a:r>
              <a:rPr lang="en-US" sz="2400" dirty="0" err="1">
                <a:latin typeface="Century Gothic"/>
                <a:cs typeface="Century Gothic"/>
              </a:rPr>
              <a:t>behaviour</a:t>
            </a:r>
            <a:r>
              <a:rPr lang="en-US" sz="2400" dirty="0">
                <a:latin typeface="Century Gothic"/>
                <a:cs typeface="Century Gothic"/>
              </a:rPr>
              <a:t> to take into account the environment in which you find yourself</a:t>
            </a:r>
          </a:p>
        </p:txBody>
      </p:sp>
      <p:pic>
        <p:nvPicPr>
          <p:cNvPr id="13" name="Picture 12"/>
          <p:cNvPicPr/>
          <p:nvPr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38" y="76200"/>
            <a:ext cx="600462" cy="509981"/>
          </a:xfrm>
          <a:prstGeom prst="rect">
            <a:avLst/>
          </a:prstGeom>
        </p:spPr>
      </p:pic>
      <p:sp>
        <p:nvSpPr>
          <p:cNvPr id="11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6553200" y="6416674"/>
            <a:ext cx="2133600" cy="307212"/>
          </a:xfrm>
        </p:spPr>
        <p:txBody>
          <a:bodyPr/>
          <a:lstStyle/>
          <a:p>
            <a:r>
              <a:rPr lang="en-US" sz="1400" dirty="0">
                <a:latin typeface="Century Gothic"/>
                <a:cs typeface="Century Gothic"/>
              </a:rPr>
              <a:t>1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2133600" y="6416675"/>
            <a:ext cx="4876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chemeClr val="bg1">
                    <a:lumMod val="50000"/>
                  </a:schemeClr>
                </a:solidFill>
                <a:latin typeface="Century Gothic"/>
                <a:cs typeface="Century Gothic"/>
              </a:rPr>
              <a:t>UN Core Pre-Deployment Training Materials </a:t>
            </a:r>
            <a:r>
              <a:rPr lang="en-US" sz="1400" dirty="0" smtClean="0">
                <a:solidFill>
                  <a:schemeClr val="bg1">
                    <a:lumMod val="50000"/>
                  </a:schemeClr>
                </a:solidFill>
                <a:latin typeface="Century Gothic"/>
                <a:cs typeface="Century Gothic"/>
              </a:rPr>
              <a:t>2017</a:t>
            </a:r>
            <a:endParaRPr lang="en-US" sz="1400" dirty="0">
              <a:solidFill>
                <a:schemeClr val="bg1">
                  <a:lumMod val="50000"/>
                </a:schemeClr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19198078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57200" y="304800"/>
            <a:ext cx="8229600" cy="990600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t"/>
          <a:lstStyle/>
          <a:p>
            <a:pPr marL="176213" algn="ctr">
              <a:spcAft>
                <a:spcPts val="600"/>
              </a:spcAft>
            </a:pPr>
            <a:r>
              <a:rPr lang="en-US" sz="2800" b="1" dirty="0">
                <a:solidFill>
                  <a:srgbClr val="002060"/>
                </a:solidFill>
                <a:latin typeface="Century Gothic"/>
                <a:cs typeface="Century Gothic"/>
              </a:rPr>
              <a:t>2. The Five Principles of Personal Security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914400" y="1671935"/>
            <a:ext cx="739140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spcAft>
                <a:spcPts val="600"/>
              </a:spcAft>
              <a:buFont typeface="+mj-lt"/>
              <a:buAutoNum type="arabicPeriod"/>
            </a:pPr>
            <a:r>
              <a:rPr lang="en-US" sz="2400" dirty="0">
                <a:latin typeface="Century Gothic"/>
                <a:cs typeface="Century Gothic"/>
              </a:rPr>
              <a:t>Be aware</a:t>
            </a:r>
          </a:p>
          <a:p>
            <a:pPr marL="457200" indent="-457200">
              <a:spcAft>
                <a:spcPts val="600"/>
              </a:spcAft>
              <a:buFont typeface="+mj-lt"/>
              <a:buAutoNum type="arabicPeriod"/>
            </a:pPr>
            <a:r>
              <a:rPr lang="en-US" sz="2400" dirty="0">
                <a:latin typeface="Century Gothic"/>
                <a:cs typeface="Century Gothic"/>
              </a:rPr>
              <a:t>Avoid routine</a:t>
            </a:r>
          </a:p>
          <a:p>
            <a:pPr marL="457200" indent="-457200">
              <a:spcAft>
                <a:spcPts val="600"/>
              </a:spcAft>
              <a:buFont typeface="+mj-lt"/>
              <a:buAutoNum type="arabicPeriod"/>
            </a:pPr>
            <a:r>
              <a:rPr lang="en-US" sz="2400" dirty="0">
                <a:latin typeface="Century Gothic"/>
                <a:cs typeface="Century Gothic"/>
              </a:rPr>
              <a:t>Maintain your security procedures</a:t>
            </a:r>
          </a:p>
          <a:p>
            <a:pPr marL="457200" indent="-457200">
              <a:spcAft>
                <a:spcPts val="600"/>
              </a:spcAft>
              <a:buFont typeface="+mj-lt"/>
              <a:buAutoNum type="arabicPeriod"/>
            </a:pPr>
            <a:r>
              <a:rPr lang="en-US" sz="2400" dirty="0">
                <a:latin typeface="Century Gothic"/>
                <a:cs typeface="Century Gothic"/>
              </a:rPr>
              <a:t>Maintain good communications</a:t>
            </a:r>
          </a:p>
          <a:p>
            <a:pPr marL="457200" indent="-457200">
              <a:spcAft>
                <a:spcPts val="600"/>
              </a:spcAft>
              <a:buFont typeface="+mj-lt"/>
              <a:buAutoNum type="arabicPeriod"/>
            </a:pPr>
            <a:r>
              <a:rPr lang="en-US" sz="2400" dirty="0">
                <a:latin typeface="Century Gothic"/>
                <a:cs typeface="Century Gothic"/>
              </a:rPr>
              <a:t>Exercise initiative and common sense</a:t>
            </a:r>
          </a:p>
        </p:txBody>
      </p:sp>
      <p:pic>
        <p:nvPicPr>
          <p:cNvPr id="13" name="Picture 12"/>
          <p:cNvPicPr/>
          <p:nvPr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38" y="76200"/>
            <a:ext cx="600462" cy="509981"/>
          </a:xfrm>
          <a:prstGeom prst="rect">
            <a:avLst/>
          </a:prstGeom>
        </p:spPr>
      </p:pic>
      <p:sp>
        <p:nvSpPr>
          <p:cNvPr id="11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6553200" y="6416674"/>
            <a:ext cx="2133600" cy="307212"/>
          </a:xfrm>
        </p:spPr>
        <p:txBody>
          <a:bodyPr/>
          <a:lstStyle/>
          <a:p>
            <a:r>
              <a:rPr lang="en-US" sz="1400" dirty="0">
                <a:latin typeface="Century Gothic"/>
                <a:cs typeface="Century Gothic"/>
              </a:rPr>
              <a:t>2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2133600" y="6416675"/>
            <a:ext cx="4876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chemeClr val="bg1">
                    <a:lumMod val="50000"/>
                  </a:schemeClr>
                </a:solidFill>
                <a:latin typeface="Century Gothic"/>
                <a:cs typeface="Century Gothic"/>
              </a:rPr>
              <a:t>UN Core Pre-Deployment Training Materials </a:t>
            </a:r>
            <a:r>
              <a:rPr lang="en-US" sz="1400" dirty="0" smtClean="0">
                <a:solidFill>
                  <a:schemeClr val="bg1">
                    <a:lumMod val="50000"/>
                  </a:schemeClr>
                </a:solidFill>
                <a:latin typeface="Century Gothic"/>
                <a:cs typeface="Century Gothic"/>
              </a:rPr>
              <a:t>2017</a:t>
            </a:r>
            <a:endParaRPr lang="en-US" sz="1400" dirty="0">
              <a:solidFill>
                <a:schemeClr val="bg1">
                  <a:lumMod val="50000"/>
                </a:schemeClr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28040295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57200" y="304800"/>
            <a:ext cx="8229600" cy="990600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t"/>
          <a:lstStyle/>
          <a:p>
            <a:pPr marL="176213" algn="ctr">
              <a:spcAft>
                <a:spcPts val="600"/>
              </a:spcAft>
            </a:pPr>
            <a:r>
              <a:rPr lang="en-US" sz="2800" b="1" dirty="0">
                <a:solidFill>
                  <a:srgbClr val="002060"/>
                </a:solidFill>
                <a:latin typeface="Century Gothic"/>
                <a:cs typeface="Century Gothic"/>
              </a:rPr>
              <a:t>3</a:t>
            </a:r>
            <a:r>
              <a:rPr lang="en-US" sz="2800" b="1" dirty="0" smtClean="0">
                <a:solidFill>
                  <a:srgbClr val="002060"/>
                </a:solidFill>
                <a:latin typeface="Century Gothic"/>
                <a:cs typeface="Century Gothic"/>
              </a:rPr>
              <a:t>. </a:t>
            </a:r>
            <a:r>
              <a:rPr lang="en-US" sz="2800" b="1" dirty="0">
                <a:solidFill>
                  <a:srgbClr val="002060"/>
                </a:solidFill>
                <a:latin typeface="Century Gothic"/>
                <a:cs typeface="Century Gothic"/>
              </a:rPr>
              <a:t>Personal Security &amp;</a:t>
            </a:r>
            <a:r>
              <a:rPr lang="en-US" sz="2800" b="1" dirty="0" smtClean="0">
                <a:solidFill>
                  <a:srgbClr val="002060"/>
                </a:solidFill>
                <a:latin typeface="Century Gothic"/>
                <a:cs typeface="Century Gothic"/>
              </a:rPr>
              <a:t> </a:t>
            </a:r>
            <a:r>
              <a:rPr lang="en-US" sz="2800" b="1" dirty="0">
                <a:solidFill>
                  <a:srgbClr val="002060"/>
                </a:solidFill>
                <a:latin typeface="Century Gothic"/>
                <a:cs typeface="Century Gothic"/>
              </a:rPr>
              <a:t>Specific Threats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914400" y="1671935"/>
            <a:ext cx="7391400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Aft>
                <a:spcPts val="600"/>
              </a:spcAft>
              <a:buFont typeface="Wingdings" charset="2"/>
              <a:buChar char="§"/>
            </a:pPr>
            <a:r>
              <a:rPr lang="en-US" sz="2400" dirty="0">
                <a:solidFill>
                  <a:srgbClr val="000000"/>
                </a:solidFill>
                <a:latin typeface="Century Gothic"/>
                <a:cs typeface="Century Gothic"/>
              </a:rPr>
              <a:t>Sexual violence, sexual assault</a:t>
            </a:r>
          </a:p>
          <a:p>
            <a:pPr marL="342900" indent="-342900">
              <a:spcAft>
                <a:spcPts val="600"/>
              </a:spcAft>
              <a:buFont typeface="Wingdings" charset="2"/>
              <a:buChar char="§"/>
            </a:pPr>
            <a:r>
              <a:rPr lang="en-US" sz="2400" dirty="0">
                <a:solidFill>
                  <a:srgbClr val="000000"/>
                </a:solidFill>
                <a:latin typeface="Century Gothic"/>
                <a:cs typeface="Century Gothic"/>
              </a:rPr>
              <a:t>Arrest, detention</a:t>
            </a:r>
          </a:p>
          <a:p>
            <a:pPr marL="342900" indent="-342900">
              <a:spcAft>
                <a:spcPts val="600"/>
              </a:spcAft>
              <a:buFont typeface="Wingdings" charset="2"/>
              <a:buChar char="§"/>
            </a:pPr>
            <a:r>
              <a:rPr lang="en-US" sz="2400" dirty="0">
                <a:solidFill>
                  <a:srgbClr val="000000"/>
                </a:solidFill>
                <a:latin typeface="Century Gothic"/>
                <a:cs typeface="Century Gothic"/>
              </a:rPr>
              <a:t>Hostage taking</a:t>
            </a:r>
          </a:p>
          <a:p>
            <a:pPr marL="342900" indent="-342900">
              <a:spcAft>
                <a:spcPts val="600"/>
              </a:spcAft>
              <a:buFont typeface="Wingdings" charset="2"/>
              <a:buChar char="§"/>
            </a:pPr>
            <a:r>
              <a:rPr lang="en-US" sz="2400" dirty="0">
                <a:solidFill>
                  <a:srgbClr val="000000"/>
                </a:solidFill>
                <a:latin typeface="Century Gothic"/>
                <a:cs typeface="Century Gothic"/>
              </a:rPr>
              <a:t>Crowds, protests and demonstrations</a:t>
            </a:r>
          </a:p>
          <a:p>
            <a:pPr marL="342900" indent="-342900">
              <a:spcAft>
                <a:spcPts val="600"/>
              </a:spcAft>
              <a:buFont typeface="Wingdings" charset="2"/>
              <a:buChar char="§"/>
            </a:pPr>
            <a:r>
              <a:rPr lang="en-US" sz="2400" dirty="0">
                <a:solidFill>
                  <a:srgbClr val="000000"/>
                </a:solidFill>
                <a:latin typeface="Century Gothic"/>
                <a:cs typeface="Century Gothic"/>
              </a:rPr>
              <a:t>Landmines, ERW and IEDs</a:t>
            </a:r>
          </a:p>
          <a:p>
            <a:pPr marL="342900" indent="-342900">
              <a:spcAft>
                <a:spcPts val="600"/>
              </a:spcAft>
              <a:buFont typeface="Wingdings" charset="2"/>
              <a:buChar char="§"/>
            </a:pPr>
            <a:r>
              <a:rPr lang="en-US" sz="2400" dirty="0">
                <a:solidFill>
                  <a:srgbClr val="000000"/>
                </a:solidFill>
                <a:latin typeface="Century Gothic"/>
                <a:cs typeface="Century Gothic"/>
              </a:rPr>
              <a:t>Weapons firing</a:t>
            </a:r>
          </a:p>
          <a:p>
            <a:pPr marL="342900" indent="-342900">
              <a:spcAft>
                <a:spcPts val="600"/>
              </a:spcAft>
              <a:buFont typeface="Wingdings" charset="2"/>
              <a:buChar char="§"/>
            </a:pPr>
            <a:r>
              <a:rPr lang="en-US" sz="2400" dirty="0">
                <a:solidFill>
                  <a:srgbClr val="000000"/>
                </a:solidFill>
                <a:latin typeface="Century Gothic"/>
                <a:cs typeface="Century Gothic"/>
              </a:rPr>
              <a:t>Hijacking</a:t>
            </a:r>
          </a:p>
        </p:txBody>
      </p:sp>
      <p:pic>
        <p:nvPicPr>
          <p:cNvPr id="13" name="Picture 12"/>
          <p:cNvPicPr/>
          <p:nvPr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38" y="76200"/>
            <a:ext cx="600462" cy="509981"/>
          </a:xfrm>
          <a:prstGeom prst="rect">
            <a:avLst/>
          </a:prstGeom>
        </p:spPr>
      </p:pic>
      <p:sp>
        <p:nvSpPr>
          <p:cNvPr id="11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6553200" y="6416674"/>
            <a:ext cx="2133600" cy="307212"/>
          </a:xfrm>
        </p:spPr>
        <p:txBody>
          <a:bodyPr/>
          <a:lstStyle/>
          <a:p>
            <a:r>
              <a:rPr lang="en-US" sz="1400" dirty="0">
                <a:latin typeface="Century Gothic"/>
                <a:cs typeface="Century Gothic"/>
              </a:rPr>
              <a:t>3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2133600" y="6416675"/>
            <a:ext cx="4876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chemeClr val="bg1">
                    <a:lumMod val="50000"/>
                  </a:schemeClr>
                </a:solidFill>
                <a:latin typeface="Century Gothic"/>
                <a:cs typeface="Century Gothic"/>
              </a:rPr>
              <a:t>UN Core Pre-Deployment Training Materials </a:t>
            </a:r>
            <a:r>
              <a:rPr lang="en-US" sz="1400" dirty="0" smtClean="0">
                <a:solidFill>
                  <a:schemeClr val="bg1">
                    <a:lumMod val="50000"/>
                  </a:schemeClr>
                </a:solidFill>
                <a:latin typeface="Century Gothic"/>
                <a:cs typeface="Century Gothic"/>
              </a:rPr>
              <a:t>2017</a:t>
            </a:r>
            <a:endParaRPr lang="en-US" sz="1400" dirty="0">
              <a:solidFill>
                <a:schemeClr val="bg1">
                  <a:lumMod val="50000"/>
                </a:schemeClr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41886136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2"/>
          <p:cNvCxnSpPr/>
          <p:nvPr/>
        </p:nvCxnSpPr>
        <p:spPr>
          <a:xfrm>
            <a:off x="228600" y="851722"/>
            <a:ext cx="8686800" cy="0"/>
          </a:xfrm>
          <a:prstGeom prst="line">
            <a:avLst/>
          </a:prstGeom>
          <a:ln>
            <a:solidFill>
              <a:srgbClr val="8D9C36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2133600" y="6416675"/>
            <a:ext cx="4876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chemeClr val="bg1">
                    <a:lumMod val="50000"/>
                  </a:schemeClr>
                </a:solidFill>
                <a:latin typeface="Century Gothic"/>
                <a:cs typeface="Century Gothic"/>
              </a:rPr>
              <a:t>UN Core Pre-Deployment Training Materials </a:t>
            </a:r>
            <a:r>
              <a:rPr lang="en-US" sz="1400" dirty="0" smtClean="0">
                <a:solidFill>
                  <a:schemeClr val="bg1">
                    <a:lumMod val="50000"/>
                  </a:schemeClr>
                </a:solidFill>
                <a:latin typeface="Century Gothic"/>
                <a:cs typeface="Century Gothic"/>
              </a:rPr>
              <a:t>2017</a:t>
            </a:r>
            <a:endParaRPr lang="en-US" sz="1400" dirty="0">
              <a:solidFill>
                <a:schemeClr val="bg1">
                  <a:lumMod val="50000"/>
                </a:schemeClr>
              </a:solidFill>
              <a:latin typeface="Century Gothic"/>
              <a:cs typeface="Century Gothic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914400" y="1759327"/>
            <a:ext cx="7924800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2400" b="1" dirty="0" smtClean="0">
                <a:latin typeface="Century Gothic"/>
                <a:cs typeface="Century Gothic"/>
              </a:rPr>
              <a:t>Instructions:</a:t>
            </a:r>
          </a:p>
          <a:p>
            <a:pPr marL="342900" indent="-342900">
              <a:spcAft>
                <a:spcPts val="600"/>
              </a:spcAft>
              <a:buFont typeface="Wingdings" charset="2"/>
              <a:buChar char="§"/>
            </a:pPr>
            <a:r>
              <a:rPr lang="en-US" sz="2400" dirty="0" smtClean="0">
                <a:latin typeface="Century Gothic" panose="020B0502020202020204" pitchFamily="34" charset="0"/>
              </a:rPr>
              <a:t>Consider the examples of specific threats</a:t>
            </a:r>
            <a:endParaRPr lang="en-US" sz="2400" i="1" dirty="0">
              <a:latin typeface="Century Gothic" panose="020B0502020202020204" pitchFamily="34" charset="0"/>
            </a:endParaRPr>
          </a:p>
          <a:p>
            <a:pPr marL="342900" indent="-342900">
              <a:spcAft>
                <a:spcPts val="600"/>
              </a:spcAft>
              <a:buFont typeface="Wingdings" charset="2"/>
              <a:buChar char="§"/>
            </a:pPr>
            <a:r>
              <a:rPr lang="en-US" sz="2400" dirty="0" smtClean="0">
                <a:latin typeface="Century Gothic" panose="020B0502020202020204" pitchFamily="34" charset="0"/>
              </a:rPr>
              <a:t>What precautions would you take?</a:t>
            </a:r>
          </a:p>
          <a:p>
            <a:pPr marL="342900" indent="-342900">
              <a:spcAft>
                <a:spcPts val="600"/>
              </a:spcAft>
              <a:buFont typeface="Wingdings" charset="2"/>
              <a:buChar char="§"/>
            </a:pPr>
            <a:r>
              <a:rPr lang="en-US" sz="2400" dirty="0" smtClean="0">
                <a:latin typeface="Century Gothic" panose="020B0502020202020204" pitchFamily="34" charset="0"/>
              </a:rPr>
              <a:t>How should you respond in each situation?</a:t>
            </a:r>
          </a:p>
          <a:p>
            <a:pPr marL="342900" indent="-342900">
              <a:spcAft>
                <a:spcPts val="600"/>
              </a:spcAft>
              <a:buFont typeface="Wingdings" charset="2"/>
              <a:buChar char="§"/>
            </a:pPr>
            <a:r>
              <a:rPr lang="en-US" sz="2400" dirty="0" smtClean="0">
                <a:latin typeface="Century Gothic" panose="020B0502020202020204" pitchFamily="34" charset="0"/>
              </a:rPr>
              <a:t>Discuss the importance of awareness</a:t>
            </a:r>
          </a:p>
          <a:p>
            <a:pPr>
              <a:spcAft>
                <a:spcPts val="600"/>
              </a:spcAft>
            </a:pPr>
            <a:endParaRPr lang="en-US" sz="2400" b="1" dirty="0" smtClean="0">
              <a:latin typeface="Century Gothic" panose="020B0502020202020204" pitchFamily="34" charset="0"/>
            </a:endParaRPr>
          </a:p>
          <a:p>
            <a:pPr>
              <a:spcAft>
                <a:spcPts val="600"/>
              </a:spcAft>
            </a:pPr>
            <a:r>
              <a:rPr lang="en-US" sz="2400" b="1" dirty="0" smtClean="0">
                <a:latin typeface="Century Gothic" panose="020B0502020202020204" pitchFamily="34" charset="0"/>
              </a:rPr>
              <a:t>Time:</a:t>
            </a:r>
            <a:r>
              <a:rPr lang="en-US" sz="2400" dirty="0" smtClean="0">
                <a:latin typeface="Century Gothic" panose="020B0502020202020204" pitchFamily="34" charset="0"/>
              </a:rPr>
              <a:t> 15 minutes</a:t>
            </a:r>
          </a:p>
          <a:p>
            <a:pPr marL="342900" indent="-342900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sz="2400" dirty="0" smtClean="0">
                <a:latin typeface="Century Gothic" panose="020B0502020202020204" pitchFamily="34" charset="0"/>
              </a:rPr>
              <a:t>Group </a:t>
            </a:r>
            <a:r>
              <a:rPr lang="en-US" sz="2400" dirty="0">
                <a:latin typeface="Century Gothic" panose="020B0502020202020204" pitchFamily="34" charset="0"/>
              </a:rPr>
              <a:t>work: 5-7 </a:t>
            </a:r>
            <a:r>
              <a:rPr lang="en-US" sz="2400" dirty="0" smtClean="0">
                <a:latin typeface="Century Gothic" panose="020B0502020202020204" pitchFamily="34" charset="0"/>
              </a:rPr>
              <a:t>minutes</a:t>
            </a:r>
          </a:p>
          <a:p>
            <a:pPr marL="342900" indent="-342900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sz="2400" dirty="0" smtClean="0">
                <a:latin typeface="Century Gothic" panose="020B0502020202020204" pitchFamily="34" charset="0"/>
              </a:rPr>
              <a:t>Discussion: 5 minutes</a:t>
            </a:r>
            <a:endParaRPr lang="en-US" sz="2400" dirty="0">
              <a:latin typeface="Century Gothic" panose="020B0502020202020204" pitchFamily="34" charset="0"/>
            </a:endParaRPr>
          </a:p>
        </p:txBody>
      </p:sp>
      <p:pic>
        <p:nvPicPr>
          <p:cNvPr id="9" name="Picture 8"/>
          <p:cNvPicPr/>
          <p:nvPr/>
        </p:nvPicPr>
        <p:blipFill>
          <a:blip r:embed="rId3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38" y="76200"/>
            <a:ext cx="600462" cy="509981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914400" y="381000"/>
            <a:ext cx="265970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>
                <a:solidFill>
                  <a:srgbClr val="002060"/>
                </a:solidFill>
                <a:latin typeface="Century Gothic"/>
                <a:cs typeface="Century Gothic"/>
              </a:rPr>
              <a:t>Learning Activity </a:t>
            </a:r>
            <a:endParaRPr lang="en-US" sz="2400" dirty="0"/>
          </a:p>
        </p:txBody>
      </p:sp>
      <p:sp>
        <p:nvSpPr>
          <p:cNvPr id="7" name="Rectangle 6"/>
          <p:cNvSpPr/>
          <p:nvPr/>
        </p:nvSpPr>
        <p:spPr>
          <a:xfrm>
            <a:off x="8077200" y="381000"/>
            <a:ext cx="87716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Aft>
                <a:spcPts val="600"/>
              </a:spcAft>
            </a:pPr>
            <a:r>
              <a:rPr lang="en-US" sz="2400" b="1" dirty="0" smtClean="0">
                <a:solidFill>
                  <a:srgbClr val="002060"/>
                </a:solidFill>
                <a:latin typeface="Century Gothic"/>
                <a:cs typeface="Century Gothic"/>
              </a:rPr>
              <a:t>3.7.2</a:t>
            </a:r>
            <a:endParaRPr lang="en-US" sz="2400" b="1" dirty="0">
              <a:solidFill>
                <a:srgbClr val="002060"/>
              </a:solidFill>
              <a:latin typeface="Century Gothic"/>
              <a:cs typeface="Century Gothic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914400" y="914400"/>
            <a:ext cx="578075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Aft>
                <a:spcPts val="1800"/>
              </a:spcAft>
            </a:pPr>
            <a:r>
              <a:rPr lang="en-US" sz="2400" dirty="0" smtClean="0">
                <a:solidFill>
                  <a:srgbClr val="002060"/>
                </a:solidFill>
                <a:latin typeface="Century Gothic"/>
                <a:cs typeface="Century Gothic"/>
              </a:rPr>
              <a:t>Personal Security and Specific Threats</a:t>
            </a:r>
            <a:endParaRPr lang="en-US" sz="2400" dirty="0">
              <a:solidFill>
                <a:srgbClr val="002060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16886494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13275</TotalTime>
  <Words>1051</Words>
  <Application>Microsoft Office PowerPoint</Application>
  <PresentationFormat>On-screen Show (4:3)</PresentationFormat>
  <Paragraphs>218</Paragraphs>
  <Slides>26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27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Jenna</dc:creator>
  <cp:lastModifiedBy>Mark A. Blanco</cp:lastModifiedBy>
  <cp:revision>151</cp:revision>
  <dcterms:created xsi:type="dcterms:W3CDTF">2015-12-09T18:20:24Z</dcterms:created>
  <dcterms:modified xsi:type="dcterms:W3CDTF">2017-05-08T17:07:11Z</dcterms:modified>
</cp:coreProperties>
</file>